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handoutMasterIdLst>
    <p:handoutMasterId r:id="rId49"/>
  </p:handoutMasterIdLst>
  <p:sldIdLst>
    <p:sldId id="256" r:id="rId3"/>
    <p:sldId id="323" r:id="rId4"/>
    <p:sldId id="286" r:id="rId5"/>
    <p:sldId id="287" r:id="rId6"/>
    <p:sldId id="289" r:id="rId7"/>
    <p:sldId id="266" r:id="rId8"/>
    <p:sldId id="285" r:id="rId9"/>
    <p:sldId id="260" r:id="rId10"/>
    <p:sldId id="263" r:id="rId11"/>
    <p:sldId id="284" r:id="rId12"/>
    <p:sldId id="258" r:id="rId13"/>
    <p:sldId id="283" r:id="rId14"/>
    <p:sldId id="267" r:id="rId15"/>
    <p:sldId id="321" r:id="rId16"/>
    <p:sldId id="309" r:id="rId17"/>
    <p:sldId id="264" r:id="rId18"/>
    <p:sldId id="292" r:id="rId19"/>
    <p:sldId id="270" r:id="rId20"/>
    <p:sldId id="313" r:id="rId21"/>
    <p:sldId id="317" r:id="rId22"/>
    <p:sldId id="318" r:id="rId23"/>
    <p:sldId id="312" r:id="rId24"/>
    <p:sldId id="316" r:id="rId25"/>
    <p:sldId id="319" r:id="rId26"/>
    <p:sldId id="261" r:id="rId27"/>
    <p:sldId id="262" r:id="rId28"/>
    <p:sldId id="272" r:id="rId29"/>
    <p:sldId id="291" r:id="rId30"/>
    <p:sldId id="259" r:id="rId31"/>
    <p:sldId id="288" r:id="rId32"/>
    <p:sldId id="279" r:id="rId33"/>
    <p:sldId id="310" r:id="rId34"/>
    <p:sldId id="298" r:id="rId35"/>
    <p:sldId id="305" r:id="rId36"/>
    <p:sldId id="282" r:id="rId37"/>
    <p:sldId id="295" r:id="rId38"/>
    <p:sldId id="275" r:id="rId39"/>
    <p:sldId id="293" r:id="rId40"/>
    <p:sldId id="294" r:id="rId41"/>
    <p:sldId id="306" r:id="rId42"/>
    <p:sldId id="307" r:id="rId43"/>
    <p:sldId id="308" r:id="rId44"/>
    <p:sldId id="311" r:id="rId45"/>
    <p:sldId id="278" r:id="rId46"/>
    <p:sldId id="29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612" y="72"/>
      </p:cViewPr>
      <p:guideLst/>
    </p:cSldViewPr>
  </p:slideViewPr>
  <p:notesTextViewPr>
    <p:cViewPr>
      <p:scale>
        <a:sx n="1" d="1"/>
        <a:sy n="1" d="1"/>
      </p:scale>
      <p:origin x="0" y="0"/>
    </p:cViewPr>
  </p:notesTextViewPr>
  <p:sorterViewPr>
    <p:cViewPr varScale="1">
      <p:scale>
        <a:sx n="100" d="100"/>
        <a:sy n="100" d="100"/>
      </p:scale>
      <p:origin x="0" y="-26718"/>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ED4BE8-F8CC-4F1D-8D48-4B539709AC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299E283-D4E0-4C80-B57B-B1DB1B3559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290ECD-EB50-4B75-B6EE-F70D5EC909EA}" type="datetimeFigureOut">
              <a:rPr lang="en-US" smtClean="0"/>
              <a:t>4/19/2022</a:t>
            </a:fld>
            <a:endParaRPr lang="en-US" dirty="0"/>
          </a:p>
        </p:txBody>
      </p:sp>
      <p:sp>
        <p:nvSpPr>
          <p:cNvPr id="4" name="Footer Placeholder 3">
            <a:extLst>
              <a:ext uri="{FF2B5EF4-FFF2-40B4-BE49-F238E27FC236}">
                <a16:creationId xmlns:a16="http://schemas.microsoft.com/office/drawing/2014/main" id="{FF094AE7-FE7A-44A7-9A68-A428860052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4BA584D-A35F-46A9-A7AB-53B5867563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7DA4BC-8522-410A-AB16-253A0F396E76}" type="slidenum">
              <a:rPr lang="en-US" smtClean="0"/>
              <a:t>‹#›</a:t>
            </a:fld>
            <a:endParaRPr lang="en-US" dirty="0"/>
          </a:p>
        </p:txBody>
      </p:sp>
    </p:spTree>
    <p:extLst>
      <p:ext uri="{BB962C8B-B14F-4D97-AF65-F5344CB8AC3E}">
        <p14:creationId xmlns:p14="http://schemas.microsoft.com/office/powerpoint/2010/main" val="3933855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FC345-4B48-49B1-A382-38907547C0C3}" type="datetimeFigureOut">
              <a:rPr lang="en-US" smtClean="0"/>
              <a:t>4/19/2022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4970C-67DB-426E-8723-B984667B2DFA}" type="slidenum">
              <a:rPr lang="en-US" smtClean="0"/>
              <a:t>‹#›</a:t>
            </a:fld>
            <a:endParaRPr lang="en-US" dirty="0"/>
          </a:p>
        </p:txBody>
      </p:sp>
    </p:spTree>
    <p:extLst>
      <p:ext uri="{BB962C8B-B14F-4D97-AF65-F5344CB8AC3E}">
        <p14:creationId xmlns:p14="http://schemas.microsoft.com/office/powerpoint/2010/main" val="365944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48529ffed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848529ffed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D55B3-06EE-4792-AB04-299404272A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E7B197-9B65-43CE-9A5A-FEDE3897F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05A432-1B89-4FB8-AB3D-009ECB06536C}"/>
              </a:ext>
            </a:extLst>
          </p:cNvPr>
          <p:cNvSpPr>
            <a:spLocks noGrp="1"/>
          </p:cNvSpPr>
          <p:nvPr>
            <p:ph type="dt" sz="half" idx="10"/>
          </p:nvPr>
        </p:nvSpPr>
        <p:spPr/>
        <p:txBody>
          <a:bodyPr/>
          <a:lstStyle/>
          <a:p>
            <a:fld id="{F2DD04D7-9B58-454F-B4CA-49221A87F7C7}" type="datetimeFigureOut">
              <a:rPr lang="en-US" smtClean="0"/>
              <a:t>4/19/2022</a:t>
            </a:fld>
            <a:endParaRPr lang="en-US" dirty="0"/>
          </a:p>
        </p:txBody>
      </p:sp>
      <p:sp>
        <p:nvSpPr>
          <p:cNvPr id="5" name="Footer Placeholder 4">
            <a:extLst>
              <a:ext uri="{FF2B5EF4-FFF2-40B4-BE49-F238E27FC236}">
                <a16:creationId xmlns:a16="http://schemas.microsoft.com/office/drawing/2014/main" id="{A37FBE55-CC6D-4758-AB94-F76DF9BD0D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2A1ABC-F536-4EB5-A715-43B0AEF70CA3}"/>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197532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45AB-F82D-4D40-B42A-9A03B6C05C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C6D97-BA78-4477-B0AA-19EA97BB4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5B3A6-2094-4C71-A4BC-65DA8CCE5E60}"/>
              </a:ext>
            </a:extLst>
          </p:cNvPr>
          <p:cNvSpPr>
            <a:spLocks noGrp="1"/>
          </p:cNvSpPr>
          <p:nvPr>
            <p:ph type="dt" sz="half" idx="10"/>
          </p:nvPr>
        </p:nvSpPr>
        <p:spPr/>
        <p:txBody>
          <a:bodyPr/>
          <a:lstStyle/>
          <a:p>
            <a:fld id="{F2DD04D7-9B58-454F-B4CA-49221A87F7C7}" type="datetimeFigureOut">
              <a:rPr lang="en-US" smtClean="0"/>
              <a:t>4/19/2022</a:t>
            </a:fld>
            <a:endParaRPr lang="en-US" dirty="0"/>
          </a:p>
        </p:txBody>
      </p:sp>
      <p:sp>
        <p:nvSpPr>
          <p:cNvPr id="5" name="Footer Placeholder 4">
            <a:extLst>
              <a:ext uri="{FF2B5EF4-FFF2-40B4-BE49-F238E27FC236}">
                <a16:creationId xmlns:a16="http://schemas.microsoft.com/office/drawing/2014/main" id="{6C9AAB61-8B4E-43EB-84ED-0B3B78BFE4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C9AFEE-34FF-47C2-8B2C-BDEB9A5D44A6}"/>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146198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05746D-111B-4D55-AD53-DB5EB77FBE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975888-5B12-4712-AA79-5D53887F7D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22B1B-B2EA-4079-BB51-12B6BB14EC19}"/>
              </a:ext>
            </a:extLst>
          </p:cNvPr>
          <p:cNvSpPr>
            <a:spLocks noGrp="1"/>
          </p:cNvSpPr>
          <p:nvPr>
            <p:ph type="dt" sz="half" idx="10"/>
          </p:nvPr>
        </p:nvSpPr>
        <p:spPr/>
        <p:txBody>
          <a:bodyPr/>
          <a:lstStyle/>
          <a:p>
            <a:fld id="{F2DD04D7-9B58-454F-B4CA-49221A87F7C7}" type="datetimeFigureOut">
              <a:rPr lang="en-US" smtClean="0"/>
              <a:t>4/19/2022</a:t>
            </a:fld>
            <a:endParaRPr lang="en-US" dirty="0"/>
          </a:p>
        </p:txBody>
      </p:sp>
      <p:sp>
        <p:nvSpPr>
          <p:cNvPr id="5" name="Footer Placeholder 4">
            <a:extLst>
              <a:ext uri="{FF2B5EF4-FFF2-40B4-BE49-F238E27FC236}">
                <a16:creationId xmlns:a16="http://schemas.microsoft.com/office/drawing/2014/main" id="{4FF160CD-6F34-4133-9354-A64530A43C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5C906F-370B-4E6F-8D14-6DF508BC6DA8}"/>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262666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612567" y="669600"/>
            <a:ext cx="274800" cy="274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 name="Google Shape;11;p2"/>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 name="Google Shape;12;p2"/>
          <p:cNvSpPr txBox="1">
            <a:spLocks noGrp="1"/>
          </p:cNvSpPr>
          <p:nvPr>
            <p:ph type="ctrTitle"/>
          </p:nvPr>
        </p:nvSpPr>
        <p:spPr>
          <a:xfrm>
            <a:off x="3007233" y="2655767"/>
            <a:ext cx="6177600" cy="154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3" name="Google Shape;13;p2"/>
          <p:cNvSpPr/>
          <p:nvPr/>
        </p:nvSpPr>
        <p:spPr>
          <a:xfrm>
            <a:off x="356733" y="-1182333"/>
            <a:ext cx="3129600" cy="3129600"/>
          </a:xfrm>
          <a:prstGeom prst="donut">
            <a:avLst>
              <a:gd name="adj" fmla="val 29778"/>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 name="Google Shape;14;p2"/>
          <p:cNvSpPr/>
          <p:nvPr/>
        </p:nvSpPr>
        <p:spPr>
          <a:xfrm>
            <a:off x="11131833" y="3843167"/>
            <a:ext cx="1304800" cy="1304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5" name="Google Shape;15;p2"/>
          <p:cNvSpPr/>
          <p:nvPr/>
        </p:nvSpPr>
        <p:spPr>
          <a:xfrm>
            <a:off x="3007233" y="722400"/>
            <a:ext cx="876800" cy="8768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6" name="Google Shape;16;p2"/>
          <p:cNvSpPr/>
          <p:nvPr/>
        </p:nvSpPr>
        <p:spPr>
          <a:xfrm>
            <a:off x="9003667" y="4620133"/>
            <a:ext cx="3045600" cy="3045600"/>
          </a:xfrm>
          <a:prstGeom prst="donut">
            <a:avLst>
              <a:gd name="adj" fmla="val 11909"/>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 name="Google Shape;17;p2"/>
          <p:cNvSpPr/>
          <p:nvPr/>
        </p:nvSpPr>
        <p:spPr>
          <a:xfrm>
            <a:off x="183700" y="4257600"/>
            <a:ext cx="876800" cy="876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 name="Google Shape;18;p2"/>
          <p:cNvSpPr/>
          <p:nvPr/>
        </p:nvSpPr>
        <p:spPr>
          <a:xfrm>
            <a:off x="502067" y="5623033"/>
            <a:ext cx="1610400" cy="16104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9" name="Google Shape;19;p2"/>
          <p:cNvSpPr/>
          <p:nvPr/>
        </p:nvSpPr>
        <p:spPr>
          <a:xfrm>
            <a:off x="10992833" y="3389267"/>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0" name="Google Shape;20;p2"/>
          <p:cNvSpPr/>
          <p:nvPr/>
        </p:nvSpPr>
        <p:spPr>
          <a:xfrm>
            <a:off x="10131700" y="-400333"/>
            <a:ext cx="1827600" cy="18276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1" name="Google Shape;21;p2"/>
          <p:cNvSpPr/>
          <p:nvPr/>
        </p:nvSpPr>
        <p:spPr>
          <a:xfrm>
            <a:off x="10992833" y="1070467"/>
            <a:ext cx="876800" cy="8768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2" name="Google Shape;22;p2"/>
          <p:cNvSpPr/>
          <p:nvPr/>
        </p:nvSpPr>
        <p:spPr>
          <a:xfrm>
            <a:off x="285300" y="927867"/>
            <a:ext cx="1162000" cy="11620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3" name="Google Shape;23;p2"/>
          <p:cNvSpPr/>
          <p:nvPr/>
        </p:nvSpPr>
        <p:spPr>
          <a:xfrm>
            <a:off x="-162900" y="3911000"/>
            <a:ext cx="1570000" cy="15700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4" name="Google Shape;24;p2"/>
          <p:cNvSpPr/>
          <p:nvPr/>
        </p:nvSpPr>
        <p:spPr>
          <a:xfrm>
            <a:off x="10866767" y="944400"/>
            <a:ext cx="1128800" cy="11288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5" name="Google Shape;25;p2"/>
          <p:cNvSpPr/>
          <p:nvPr/>
        </p:nvSpPr>
        <p:spPr>
          <a:xfrm>
            <a:off x="1407100" y="5206100"/>
            <a:ext cx="274800" cy="274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4403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4077600" y="-393933"/>
            <a:ext cx="4036800" cy="40372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 name="Google Shape;28;p3"/>
          <p:cNvSpPr txBox="1">
            <a:spLocks noGrp="1"/>
          </p:cNvSpPr>
          <p:nvPr>
            <p:ph type="ctrTitle"/>
          </p:nvPr>
        </p:nvSpPr>
        <p:spPr>
          <a:xfrm>
            <a:off x="2365000" y="3228733"/>
            <a:ext cx="74620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
        <p:nvSpPr>
          <p:cNvPr id="29" name="Google Shape;29;p3"/>
          <p:cNvSpPr txBox="1">
            <a:spLocks noGrp="1"/>
          </p:cNvSpPr>
          <p:nvPr>
            <p:ph type="subTitle" idx="1"/>
          </p:nvPr>
        </p:nvSpPr>
        <p:spPr>
          <a:xfrm>
            <a:off x="2365000" y="4599539"/>
            <a:ext cx="74620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000" b="1">
                <a:solidFill>
                  <a:srgbClr val="A1BECC"/>
                </a:solidFill>
              </a:defRPr>
            </a:lvl2pPr>
            <a:lvl3pPr lvl="2" algn="ctr" rtl="0">
              <a:spcBef>
                <a:spcPts val="0"/>
              </a:spcBef>
              <a:spcAft>
                <a:spcPts val="0"/>
              </a:spcAft>
              <a:buClr>
                <a:srgbClr val="A1BECC"/>
              </a:buClr>
              <a:buSzPts val="3000"/>
              <a:buNone/>
              <a:defRPr sz="4000" b="1">
                <a:solidFill>
                  <a:srgbClr val="A1BECC"/>
                </a:solidFill>
              </a:defRPr>
            </a:lvl3pPr>
            <a:lvl4pPr lvl="3" algn="ctr" rtl="0">
              <a:spcBef>
                <a:spcPts val="0"/>
              </a:spcBef>
              <a:spcAft>
                <a:spcPts val="0"/>
              </a:spcAft>
              <a:buClr>
                <a:srgbClr val="A1BECC"/>
              </a:buClr>
              <a:buSzPts val="3000"/>
              <a:buNone/>
              <a:defRPr sz="4000" b="1">
                <a:solidFill>
                  <a:srgbClr val="A1BECC"/>
                </a:solidFill>
              </a:defRPr>
            </a:lvl4pPr>
            <a:lvl5pPr lvl="4" algn="ctr" rtl="0">
              <a:spcBef>
                <a:spcPts val="0"/>
              </a:spcBef>
              <a:spcAft>
                <a:spcPts val="0"/>
              </a:spcAft>
              <a:buClr>
                <a:srgbClr val="A1BECC"/>
              </a:buClr>
              <a:buSzPts val="3000"/>
              <a:buNone/>
              <a:defRPr sz="4000" b="1">
                <a:solidFill>
                  <a:srgbClr val="A1BECC"/>
                </a:solidFill>
              </a:defRPr>
            </a:lvl5pPr>
            <a:lvl6pPr lvl="5" algn="ctr" rtl="0">
              <a:spcBef>
                <a:spcPts val="0"/>
              </a:spcBef>
              <a:spcAft>
                <a:spcPts val="0"/>
              </a:spcAft>
              <a:buClr>
                <a:srgbClr val="A1BECC"/>
              </a:buClr>
              <a:buSzPts val="3000"/>
              <a:buNone/>
              <a:defRPr sz="4000" b="1">
                <a:solidFill>
                  <a:srgbClr val="A1BECC"/>
                </a:solidFill>
              </a:defRPr>
            </a:lvl6pPr>
            <a:lvl7pPr lvl="6" algn="ctr" rtl="0">
              <a:spcBef>
                <a:spcPts val="0"/>
              </a:spcBef>
              <a:spcAft>
                <a:spcPts val="0"/>
              </a:spcAft>
              <a:buClr>
                <a:srgbClr val="A1BECC"/>
              </a:buClr>
              <a:buSzPts val="3000"/>
              <a:buNone/>
              <a:defRPr sz="4000" b="1">
                <a:solidFill>
                  <a:srgbClr val="A1BECC"/>
                </a:solidFill>
              </a:defRPr>
            </a:lvl7pPr>
            <a:lvl8pPr lvl="7" algn="ctr" rtl="0">
              <a:spcBef>
                <a:spcPts val="0"/>
              </a:spcBef>
              <a:spcAft>
                <a:spcPts val="0"/>
              </a:spcAft>
              <a:buClr>
                <a:srgbClr val="A1BECC"/>
              </a:buClr>
              <a:buSzPts val="3000"/>
              <a:buNone/>
              <a:defRPr sz="4000" b="1">
                <a:solidFill>
                  <a:srgbClr val="A1BECC"/>
                </a:solidFill>
              </a:defRPr>
            </a:lvl8pPr>
            <a:lvl9pPr lvl="8" algn="ctr" rtl="0">
              <a:spcBef>
                <a:spcPts val="0"/>
              </a:spcBef>
              <a:spcAft>
                <a:spcPts val="0"/>
              </a:spcAft>
              <a:buClr>
                <a:srgbClr val="A1BECC"/>
              </a:buClr>
              <a:buSzPts val="3000"/>
              <a:buNone/>
              <a:defRPr sz="4000" b="1">
                <a:solidFill>
                  <a:srgbClr val="A1BECC"/>
                </a:solidFill>
              </a:defRPr>
            </a:lvl9pPr>
          </a:lstStyle>
          <a:p>
            <a:endParaRPr/>
          </a:p>
        </p:txBody>
      </p:sp>
      <p:sp>
        <p:nvSpPr>
          <p:cNvPr id="30" name="Google Shape;30;p3"/>
          <p:cNvSpPr/>
          <p:nvPr/>
        </p:nvSpPr>
        <p:spPr>
          <a:xfrm>
            <a:off x="1886051" y="5317633"/>
            <a:ext cx="274800" cy="274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1" name="Google Shape;31;p3"/>
          <p:cNvSpPr/>
          <p:nvPr/>
        </p:nvSpPr>
        <p:spPr>
          <a:xfrm>
            <a:off x="10173533" y="3292833"/>
            <a:ext cx="3129600" cy="3129600"/>
          </a:xfrm>
          <a:prstGeom prst="donut">
            <a:avLst>
              <a:gd name="adj" fmla="val 29778"/>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2" name="Google Shape;32;p3"/>
          <p:cNvSpPr/>
          <p:nvPr/>
        </p:nvSpPr>
        <p:spPr>
          <a:xfrm>
            <a:off x="502067" y="1518933"/>
            <a:ext cx="1304800" cy="1304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3" name="Google Shape;33;p3"/>
          <p:cNvSpPr/>
          <p:nvPr/>
        </p:nvSpPr>
        <p:spPr>
          <a:xfrm>
            <a:off x="9653700" y="6216933"/>
            <a:ext cx="876800" cy="876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4" name="Google Shape;34;p3"/>
          <p:cNvSpPr/>
          <p:nvPr/>
        </p:nvSpPr>
        <p:spPr>
          <a:xfrm>
            <a:off x="308233" y="-762267"/>
            <a:ext cx="3045600" cy="3045600"/>
          </a:xfrm>
          <a:prstGeom prst="donut">
            <a:avLst>
              <a:gd name="adj" fmla="val 11909"/>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5" name="Google Shape;35;p3"/>
          <p:cNvSpPr/>
          <p:nvPr/>
        </p:nvSpPr>
        <p:spPr>
          <a:xfrm>
            <a:off x="10010167" y="1223300"/>
            <a:ext cx="876800" cy="876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6" name="Google Shape;36;p3"/>
          <p:cNvSpPr/>
          <p:nvPr/>
        </p:nvSpPr>
        <p:spPr>
          <a:xfrm>
            <a:off x="10754567" y="-393933"/>
            <a:ext cx="1610400" cy="16104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7" name="Google Shape;37;p3"/>
          <p:cNvSpPr/>
          <p:nvPr/>
        </p:nvSpPr>
        <p:spPr>
          <a:xfrm>
            <a:off x="1889600" y="2736867"/>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8" name="Google Shape;38;p3"/>
          <p:cNvSpPr/>
          <p:nvPr/>
        </p:nvSpPr>
        <p:spPr>
          <a:xfrm>
            <a:off x="240667" y="5364333"/>
            <a:ext cx="1827600" cy="18276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9" name="Google Shape;39;p3"/>
          <p:cNvSpPr/>
          <p:nvPr/>
        </p:nvSpPr>
        <p:spPr>
          <a:xfrm>
            <a:off x="328061" y="4487395"/>
            <a:ext cx="608000" cy="6080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0" name="Google Shape;40;p3"/>
          <p:cNvSpPr/>
          <p:nvPr/>
        </p:nvSpPr>
        <p:spPr>
          <a:xfrm>
            <a:off x="9429767" y="5992967"/>
            <a:ext cx="1324800" cy="13244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1" name="Google Shape;41;p3"/>
          <p:cNvSpPr/>
          <p:nvPr/>
        </p:nvSpPr>
        <p:spPr>
          <a:xfrm>
            <a:off x="9827000" y="1040133"/>
            <a:ext cx="1243200" cy="12432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2" name="Google Shape;42;p3"/>
          <p:cNvSpPr/>
          <p:nvPr/>
        </p:nvSpPr>
        <p:spPr>
          <a:xfrm>
            <a:off x="240667" y="4400000"/>
            <a:ext cx="782400" cy="7824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3" name="Google Shape;43;p3"/>
          <p:cNvSpPr/>
          <p:nvPr/>
        </p:nvSpPr>
        <p:spPr>
          <a:xfrm>
            <a:off x="10311167" y="623067"/>
            <a:ext cx="274800" cy="274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 name="Google Shape;44;p3"/>
          <p:cNvSpPr/>
          <p:nvPr/>
        </p:nvSpPr>
        <p:spPr>
          <a:xfrm>
            <a:off x="797567" y="-272933"/>
            <a:ext cx="2066800" cy="2066800"/>
          </a:xfrm>
          <a:prstGeom prst="ellipse">
            <a:avLst/>
          </a:prstGeom>
          <a:noFill/>
          <a:ln w="9525" cap="flat" cmpd="sng">
            <a:solidFill>
              <a:srgbClr val="E8004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5" name="Google Shape;45;p3"/>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6399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8" name="Google Shape;48;p4"/>
          <p:cNvSpPr/>
          <p:nvPr/>
        </p:nvSpPr>
        <p:spPr>
          <a:xfrm>
            <a:off x="11112600" y="5519500"/>
            <a:ext cx="566400" cy="566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 name="Google Shape;49;p4"/>
          <p:cNvSpPr/>
          <p:nvPr/>
        </p:nvSpPr>
        <p:spPr>
          <a:xfrm>
            <a:off x="5744384" y="-1438200"/>
            <a:ext cx="3129600" cy="3129600"/>
          </a:xfrm>
          <a:prstGeom prst="donut">
            <a:avLst>
              <a:gd name="adj" fmla="val 17100"/>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 name="Google Shape;50;p4"/>
          <p:cNvSpPr/>
          <p:nvPr/>
        </p:nvSpPr>
        <p:spPr>
          <a:xfrm>
            <a:off x="5397000" y="1073500"/>
            <a:ext cx="1398000" cy="13980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 name="Google Shape;51;p4"/>
          <p:cNvSpPr txBox="1">
            <a:spLocks noGrp="1"/>
          </p:cNvSpPr>
          <p:nvPr>
            <p:ph type="body" idx="1"/>
          </p:nvPr>
        </p:nvSpPr>
        <p:spPr>
          <a:xfrm>
            <a:off x="2507800" y="2560400"/>
            <a:ext cx="7176400" cy="2772800"/>
          </a:xfrm>
          <a:prstGeom prst="rect">
            <a:avLst/>
          </a:prstGeom>
        </p:spPr>
        <p:txBody>
          <a:bodyPr spcFirstLastPara="1" wrap="square" lIns="91425" tIns="91425" rIns="91425" bIns="91425" anchor="t" anchorCtr="0">
            <a:noAutofit/>
          </a:bodyPr>
          <a:lstStyle>
            <a:lvl1pPr marL="609585" lvl="0" indent="-507987" algn="ctr" rtl="0">
              <a:spcBef>
                <a:spcPts val="800"/>
              </a:spcBef>
              <a:spcAft>
                <a:spcPts val="0"/>
              </a:spcAft>
              <a:buSzPts val="2400"/>
              <a:buChar char="◎"/>
              <a:defRPr/>
            </a:lvl1pPr>
            <a:lvl2pPr marL="1219170" lvl="1" indent="-507987" algn="ctr" rtl="0">
              <a:spcBef>
                <a:spcPts val="0"/>
              </a:spcBef>
              <a:spcAft>
                <a:spcPts val="0"/>
              </a:spcAft>
              <a:buSzPts val="2400"/>
              <a:buChar char="◉"/>
              <a:defRPr/>
            </a:lvl2pPr>
            <a:lvl3pPr marL="1828754" lvl="2" indent="-507987" algn="ctr" rtl="0">
              <a:spcBef>
                <a:spcPts val="0"/>
              </a:spcBef>
              <a:spcAft>
                <a:spcPts val="0"/>
              </a:spcAft>
              <a:buSzPts val="2400"/>
              <a:buChar char="￮"/>
              <a:defRPr/>
            </a:lvl3pPr>
            <a:lvl4pPr marL="2438339" lvl="3" indent="-507987" algn="ctr" rtl="0">
              <a:spcBef>
                <a:spcPts val="0"/>
              </a:spcBef>
              <a:spcAft>
                <a:spcPts val="0"/>
              </a:spcAft>
              <a:buSzPts val="2400"/>
              <a:buChar char="●"/>
              <a:defRPr/>
            </a:lvl4pPr>
            <a:lvl5pPr marL="3047924" lvl="4" indent="-507987" algn="ctr" rtl="0">
              <a:spcBef>
                <a:spcPts val="0"/>
              </a:spcBef>
              <a:spcAft>
                <a:spcPts val="0"/>
              </a:spcAft>
              <a:buSzPts val="2400"/>
              <a:buChar char="○"/>
              <a:defRPr/>
            </a:lvl5pPr>
            <a:lvl6pPr marL="3657509" lvl="5" indent="-507987" algn="ctr" rtl="0">
              <a:spcBef>
                <a:spcPts val="0"/>
              </a:spcBef>
              <a:spcAft>
                <a:spcPts val="0"/>
              </a:spcAft>
              <a:buSzPts val="2400"/>
              <a:buChar char="■"/>
              <a:defRPr/>
            </a:lvl6pPr>
            <a:lvl7pPr marL="4267093" lvl="6" indent="-507987" algn="ctr" rtl="0">
              <a:spcBef>
                <a:spcPts val="0"/>
              </a:spcBef>
              <a:spcAft>
                <a:spcPts val="0"/>
              </a:spcAft>
              <a:buSzPts val="2400"/>
              <a:buChar char="●"/>
              <a:defRPr/>
            </a:lvl7pPr>
            <a:lvl8pPr marL="4876678" lvl="7" indent="-507987" algn="ctr" rtl="0">
              <a:spcBef>
                <a:spcPts val="0"/>
              </a:spcBef>
              <a:spcAft>
                <a:spcPts val="0"/>
              </a:spcAft>
              <a:buSzPts val="2400"/>
              <a:buChar char="○"/>
              <a:defRPr/>
            </a:lvl8pPr>
            <a:lvl9pPr marL="5486263" lvl="8" indent="-507987" algn="ctr">
              <a:spcBef>
                <a:spcPts val="0"/>
              </a:spcBef>
              <a:spcAft>
                <a:spcPts val="0"/>
              </a:spcAft>
              <a:buSzPts val="2400"/>
              <a:buChar char="■"/>
              <a:defRPr/>
            </a:lvl9pPr>
          </a:lstStyle>
          <a:p>
            <a:endParaRPr/>
          </a:p>
        </p:txBody>
      </p:sp>
      <p:sp>
        <p:nvSpPr>
          <p:cNvPr id="52" name="Google Shape;52;p4"/>
          <p:cNvSpPr txBox="1"/>
          <p:nvPr/>
        </p:nvSpPr>
        <p:spPr>
          <a:xfrm>
            <a:off x="4791200" y="1041825"/>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2800">
                <a:solidFill>
                  <a:srgbClr val="FFFFFF"/>
                </a:solidFill>
                <a:latin typeface="Nixie One"/>
                <a:ea typeface="Nixie One"/>
                <a:cs typeface="Nixie One"/>
                <a:sym typeface="Nixie One"/>
              </a:rPr>
              <a:t>“</a:t>
            </a:r>
            <a:endParaRPr sz="12800" dirty="0">
              <a:solidFill>
                <a:srgbClr val="FFFFFF"/>
              </a:solidFill>
              <a:latin typeface="Nixie One"/>
              <a:ea typeface="Nixie One"/>
              <a:cs typeface="Nixie One"/>
              <a:sym typeface="Nixie One"/>
            </a:endParaRPr>
          </a:p>
        </p:txBody>
      </p:sp>
      <p:sp>
        <p:nvSpPr>
          <p:cNvPr id="53" name="Google Shape;53;p4"/>
          <p:cNvSpPr/>
          <p:nvPr/>
        </p:nvSpPr>
        <p:spPr>
          <a:xfrm>
            <a:off x="305633" y="3984467"/>
            <a:ext cx="1070400" cy="1070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4" name="Google Shape;54;p4"/>
          <p:cNvSpPr/>
          <p:nvPr/>
        </p:nvSpPr>
        <p:spPr>
          <a:xfrm>
            <a:off x="-589633" y="5333200"/>
            <a:ext cx="2261200" cy="2261200"/>
          </a:xfrm>
          <a:prstGeom prst="donut">
            <a:avLst>
              <a:gd name="adj" fmla="val 10084"/>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5" name="Google Shape;55;p4"/>
          <p:cNvSpPr/>
          <p:nvPr/>
        </p:nvSpPr>
        <p:spPr>
          <a:xfrm>
            <a:off x="1778700" y="-308967"/>
            <a:ext cx="2222400" cy="22224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6" name="Google Shape;56;p4"/>
          <p:cNvSpPr/>
          <p:nvPr/>
        </p:nvSpPr>
        <p:spPr>
          <a:xfrm>
            <a:off x="734033" y="947067"/>
            <a:ext cx="642000" cy="642400"/>
          </a:xfrm>
          <a:prstGeom prst="donut">
            <a:avLst>
              <a:gd name="adj" fmla="val 3727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7" name="Google Shape;57;p4"/>
          <p:cNvSpPr/>
          <p:nvPr/>
        </p:nvSpPr>
        <p:spPr>
          <a:xfrm>
            <a:off x="1376033" y="5055267"/>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8" name="Google Shape;58;p4"/>
          <p:cNvSpPr/>
          <p:nvPr/>
        </p:nvSpPr>
        <p:spPr>
          <a:xfrm>
            <a:off x="1622733" y="1748433"/>
            <a:ext cx="406400" cy="406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9" name="Google Shape;59;p4"/>
          <p:cNvSpPr/>
          <p:nvPr/>
        </p:nvSpPr>
        <p:spPr>
          <a:xfrm>
            <a:off x="10325967" y="1964400"/>
            <a:ext cx="1398000" cy="1398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0" name="Google Shape;60;p4"/>
          <p:cNvSpPr/>
          <p:nvPr/>
        </p:nvSpPr>
        <p:spPr>
          <a:xfrm>
            <a:off x="10734233" y="2722900"/>
            <a:ext cx="2026800" cy="2026800"/>
          </a:xfrm>
          <a:prstGeom prst="donut">
            <a:avLst>
              <a:gd name="adj" fmla="val 5022"/>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1" name="Google Shape;61;p4"/>
          <p:cNvSpPr/>
          <p:nvPr/>
        </p:nvSpPr>
        <p:spPr>
          <a:xfrm>
            <a:off x="10626367" y="4951800"/>
            <a:ext cx="797200" cy="797600"/>
          </a:xfrm>
          <a:prstGeom prst="donut">
            <a:avLst>
              <a:gd name="adj" fmla="val 43984"/>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2" name="Google Shape;62;p4"/>
          <p:cNvSpPr/>
          <p:nvPr/>
        </p:nvSpPr>
        <p:spPr>
          <a:xfrm>
            <a:off x="11478367" y="1589467"/>
            <a:ext cx="245600" cy="2456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3" name="Google Shape;63;p4"/>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5910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525600" y="3598100"/>
            <a:ext cx="1191600" cy="11916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6" name="Google Shape;66;p5"/>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914500" y="2034344"/>
            <a:ext cx="7034000" cy="37148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endParaRPr/>
          </a:p>
        </p:txBody>
      </p:sp>
      <p:sp>
        <p:nvSpPr>
          <p:cNvPr id="68" name="Google Shape;68;p5"/>
          <p:cNvSpPr/>
          <p:nvPr/>
        </p:nvSpPr>
        <p:spPr>
          <a:xfrm>
            <a:off x="346567" y="-275067"/>
            <a:ext cx="3129600" cy="3129600"/>
          </a:xfrm>
          <a:prstGeom prst="donut">
            <a:avLst>
              <a:gd name="adj" fmla="val 29778"/>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9" name="Google Shape;69;p5"/>
          <p:cNvSpPr/>
          <p:nvPr/>
        </p:nvSpPr>
        <p:spPr>
          <a:xfrm>
            <a:off x="-203900" y="1813400"/>
            <a:ext cx="1304800" cy="1304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0" name="Google Shape;70;p5"/>
          <p:cNvSpPr/>
          <p:nvPr/>
        </p:nvSpPr>
        <p:spPr>
          <a:xfrm>
            <a:off x="3119467" y="324833"/>
            <a:ext cx="876800" cy="8768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1" name="Google Shape;71;p5"/>
          <p:cNvSpPr/>
          <p:nvPr/>
        </p:nvSpPr>
        <p:spPr>
          <a:xfrm>
            <a:off x="1051633" y="3118200"/>
            <a:ext cx="1081600" cy="1081600"/>
          </a:xfrm>
          <a:prstGeom prst="donut">
            <a:avLst>
              <a:gd name="adj" fmla="val 22275"/>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2" name="Google Shape;72;p5"/>
          <p:cNvSpPr/>
          <p:nvPr/>
        </p:nvSpPr>
        <p:spPr>
          <a:xfrm>
            <a:off x="204900" y="5533267"/>
            <a:ext cx="1610400" cy="16104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3" name="Google Shape;73;p5"/>
          <p:cNvSpPr/>
          <p:nvPr/>
        </p:nvSpPr>
        <p:spPr>
          <a:xfrm>
            <a:off x="1754400" y="5147967"/>
            <a:ext cx="734000" cy="7340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4" name="Google Shape;74;p5"/>
          <p:cNvSpPr/>
          <p:nvPr/>
        </p:nvSpPr>
        <p:spPr>
          <a:xfrm>
            <a:off x="584767" y="3990700"/>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5" name="Google Shape;75;p5"/>
          <p:cNvSpPr/>
          <p:nvPr/>
        </p:nvSpPr>
        <p:spPr>
          <a:xfrm>
            <a:off x="10326467" y="560633"/>
            <a:ext cx="734000" cy="73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6" name="Google Shape;76;p5"/>
          <p:cNvSpPr/>
          <p:nvPr/>
        </p:nvSpPr>
        <p:spPr>
          <a:xfrm>
            <a:off x="11786000" y="1359700"/>
            <a:ext cx="530000" cy="530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7" name="Google Shape;77;p5"/>
          <p:cNvSpPr/>
          <p:nvPr/>
        </p:nvSpPr>
        <p:spPr>
          <a:xfrm>
            <a:off x="11060467" y="-428167"/>
            <a:ext cx="988800" cy="988800"/>
          </a:xfrm>
          <a:prstGeom prst="donut">
            <a:avLst>
              <a:gd name="adj" fmla="val 31897"/>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8" name="Google Shape;78;p5"/>
          <p:cNvSpPr/>
          <p:nvPr/>
        </p:nvSpPr>
        <p:spPr>
          <a:xfrm>
            <a:off x="11535333" y="2155100"/>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9" name="Google Shape;79;p5"/>
          <p:cNvSpPr/>
          <p:nvPr/>
        </p:nvSpPr>
        <p:spPr>
          <a:xfrm>
            <a:off x="2905467" y="110833"/>
            <a:ext cx="1304800" cy="13048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0" name="Google Shape;80;p5"/>
          <p:cNvSpPr/>
          <p:nvPr/>
        </p:nvSpPr>
        <p:spPr>
          <a:xfrm>
            <a:off x="10750433" y="918500"/>
            <a:ext cx="599600" cy="5996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1" name="Google Shape;81;p5"/>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40069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6096000" y="1212067"/>
            <a:ext cx="4852800" cy="85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6096000" y="2034339"/>
            <a:ext cx="4852800" cy="3714800"/>
          </a:xfrm>
          <a:prstGeom prst="rect">
            <a:avLst/>
          </a:prstGeom>
        </p:spPr>
        <p:txBody>
          <a:bodyPr spcFirstLastPara="1" wrap="square" lIns="91425" tIns="91425" rIns="91425" bIns="91425"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85" name="Google Shape;85;p6"/>
          <p:cNvSpPr/>
          <p:nvPr/>
        </p:nvSpPr>
        <p:spPr>
          <a:xfrm>
            <a:off x="773700" y="1002600"/>
            <a:ext cx="4852800" cy="4852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6" name="Google Shape;86;p6"/>
          <p:cNvSpPr/>
          <p:nvPr/>
        </p:nvSpPr>
        <p:spPr>
          <a:xfrm>
            <a:off x="-394200" y="-475267"/>
            <a:ext cx="1410400" cy="1410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7" name="Google Shape;87;p6"/>
          <p:cNvSpPr/>
          <p:nvPr/>
        </p:nvSpPr>
        <p:spPr>
          <a:xfrm>
            <a:off x="3782133" y="239767"/>
            <a:ext cx="1304800" cy="1304800"/>
          </a:xfrm>
          <a:prstGeom prst="donut">
            <a:avLst>
              <a:gd name="adj" fmla="val 39527"/>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8" name="Google Shape;88;p6"/>
          <p:cNvSpPr/>
          <p:nvPr/>
        </p:nvSpPr>
        <p:spPr>
          <a:xfrm>
            <a:off x="621300" y="4923667"/>
            <a:ext cx="1359200" cy="13592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9" name="Google Shape;89;p6"/>
          <p:cNvSpPr/>
          <p:nvPr/>
        </p:nvSpPr>
        <p:spPr>
          <a:xfrm>
            <a:off x="1980500" y="6079667"/>
            <a:ext cx="482000" cy="482000"/>
          </a:xfrm>
          <a:prstGeom prst="donut">
            <a:avLst>
              <a:gd name="adj" fmla="val 29951"/>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0" name="Google Shape;90;p6"/>
          <p:cNvSpPr/>
          <p:nvPr/>
        </p:nvSpPr>
        <p:spPr>
          <a:xfrm>
            <a:off x="3153067" y="462600"/>
            <a:ext cx="365600" cy="3652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1" name="Google Shape;91;p6"/>
          <p:cNvSpPr/>
          <p:nvPr/>
        </p:nvSpPr>
        <p:spPr>
          <a:xfrm>
            <a:off x="-630133" y="-711200"/>
            <a:ext cx="1882400" cy="18824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2" name="Google Shape;92;p6"/>
          <p:cNvSpPr/>
          <p:nvPr/>
        </p:nvSpPr>
        <p:spPr>
          <a:xfrm>
            <a:off x="3865333" y="322967"/>
            <a:ext cx="1138400" cy="11384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3" name="Google Shape;93;p6"/>
          <p:cNvSpPr/>
          <p:nvPr/>
        </p:nvSpPr>
        <p:spPr>
          <a:xfrm>
            <a:off x="1414867" y="190600"/>
            <a:ext cx="718000" cy="7176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4" name="Google Shape;94;p6"/>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2770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914500" y="2066867"/>
            <a:ext cx="3414000" cy="45012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98" name="Google Shape;98;p7"/>
          <p:cNvSpPr txBox="1">
            <a:spLocks noGrp="1"/>
          </p:cNvSpPr>
          <p:nvPr>
            <p:ph type="body" idx="2"/>
          </p:nvPr>
        </p:nvSpPr>
        <p:spPr>
          <a:xfrm>
            <a:off x="7534465" y="2066867"/>
            <a:ext cx="3414000" cy="45012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99" name="Google Shape;99;p7"/>
          <p:cNvSpPr/>
          <p:nvPr/>
        </p:nvSpPr>
        <p:spPr>
          <a:xfrm>
            <a:off x="-478600" y="2925867"/>
            <a:ext cx="3129600" cy="3129600"/>
          </a:xfrm>
          <a:prstGeom prst="donut">
            <a:avLst>
              <a:gd name="adj" fmla="val 36789"/>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0" name="Google Shape;100;p7"/>
          <p:cNvSpPr/>
          <p:nvPr/>
        </p:nvSpPr>
        <p:spPr>
          <a:xfrm>
            <a:off x="264600" y="-428167"/>
            <a:ext cx="1304800" cy="1304800"/>
          </a:xfrm>
          <a:prstGeom prst="ellipse">
            <a:avLst/>
          </a:prstGeom>
          <a:noFill/>
          <a:ln w="9525" cap="flat" cmpd="sng">
            <a:solidFill>
              <a:srgbClr val="E8004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1" name="Google Shape;101;p7"/>
          <p:cNvSpPr/>
          <p:nvPr/>
        </p:nvSpPr>
        <p:spPr>
          <a:xfrm>
            <a:off x="264600" y="560633"/>
            <a:ext cx="876800" cy="876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2" name="Google Shape;102;p7"/>
          <p:cNvSpPr/>
          <p:nvPr/>
        </p:nvSpPr>
        <p:spPr>
          <a:xfrm>
            <a:off x="1569401" y="876633"/>
            <a:ext cx="1129200" cy="1129200"/>
          </a:xfrm>
          <a:prstGeom prst="donut">
            <a:avLst>
              <a:gd name="adj" fmla="val 22275"/>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3" name="Google Shape;103;p7"/>
          <p:cNvSpPr/>
          <p:nvPr/>
        </p:nvSpPr>
        <p:spPr>
          <a:xfrm>
            <a:off x="1183533" y="5523067"/>
            <a:ext cx="1610400" cy="16104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4" name="Google Shape;104;p7"/>
          <p:cNvSpPr/>
          <p:nvPr/>
        </p:nvSpPr>
        <p:spPr>
          <a:xfrm>
            <a:off x="204900" y="6399467"/>
            <a:ext cx="734000" cy="734000"/>
          </a:xfrm>
          <a:prstGeom prst="donut">
            <a:avLst>
              <a:gd name="adj" fmla="val 18606"/>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5" name="Google Shape;105;p7"/>
          <p:cNvSpPr/>
          <p:nvPr/>
        </p:nvSpPr>
        <p:spPr>
          <a:xfrm>
            <a:off x="1563367" y="2262600"/>
            <a:ext cx="406400" cy="406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6" name="Google Shape;106;p7"/>
          <p:cNvSpPr/>
          <p:nvPr/>
        </p:nvSpPr>
        <p:spPr>
          <a:xfrm>
            <a:off x="10459000" y="825700"/>
            <a:ext cx="734000" cy="734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7" name="Google Shape;107;p7"/>
          <p:cNvSpPr/>
          <p:nvPr/>
        </p:nvSpPr>
        <p:spPr>
          <a:xfrm>
            <a:off x="10020667" y="-96667"/>
            <a:ext cx="530000" cy="530000"/>
          </a:xfrm>
          <a:prstGeom prst="donut">
            <a:avLst>
              <a:gd name="adj" fmla="val 30568"/>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8" name="Google Shape;108;p7"/>
          <p:cNvSpPr/>
          <p:nvPr/>
        </p:nvSpPr>
        <p:spPr>
          <a:xfrm>
            <a:off x="11535333" y="1374467"/>
            <a:ext cx="406400" cy="4064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9" name="Google Shape;109;p7"/>
          <p:cNvSpPr/>
          <p:nvPr/>
        </p:nvSpPr>
        <p:spPr>
          <a:xfrm>
            <a:off x="10797200" y="223267"/>
            <a:ext cx="988800" cy="988800"/>
          </a:xfrm>
          <a:prstGeom prst="donut">
            <a:avLst>
              <a:gd name="adj" fmla="val 8064"/>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0" name="Google Shape;110;p7"/>
          <p:cNvSpPr/>
          <p:nvPr/>
        </p:nvSpPr>
        <p:spPr>
          <a:xfrm>
            <a:off x="11193000" y="2005833"/>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1" name="Google Shape;111;p7"/>
          <p:cNvSpPr/>
          <p:nvPr/>
        </p:nvSpPr>
        <p:spPr>
          <a:xfrm>
            <a:off x="-274167" y="3130300"/>
            <a:ext cx="2720800" cy="27208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2" name="Google Shape;112;p7"/>
          <p:cNvSpPr/>
          <p:nvPr/>
        </p:nvSpPr>
        <p:spPr>
          <a:xfrm>
            <a:off x="406833" y="-285933"/>
            <a:ext cx="1020400" cy="1020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3" name="Google Shape;113;p7"/>
          <p:cNvSpPr/>
          <p:nvPr/>
        </p:nvSpPr>
        <p:spPr>
          <a:xfrm>
            <a:off x="11376800" y="1215933"/>
            <a:ext cx="723600" cy="7236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4" name="Google Shape;114;p7"/>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0723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518033" y="1963467"/>
            <a:ext cx="1304800" cy="13048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7" name="Google Shape;117;p8"/>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914500" y="2066867"/>
            <a:ext cx="2267200" cy="45008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119" name="Google Shape;119;p8"/>
          <p:cNvSpPr txBox="1">
            <a:spLocks noGrp="1"/>
          </p:cNvSpPr>
          <p:nvPr>
            <p:ph type="body" idx="2"/>
          </p:nvPr>
        </p:nvSpPr>
        <p:spPr>
          <a:xfrm>
            <a:off x="6297831" y="2066867"/>
            <a:ext cx="2267200" cy="45008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120" name="Google Shape;120;p8"/>
          <p:cNvSpPr txBox="1">
            <a:spLocks noGrp="1"/>
          </p:cNvSpPr>
          <p:nvPr>
            <p:ph type="body" idx="3"/>
          </p:nvPr>
        </p:nvSpPr>
        <p:spPr>
          <a:xfrm>
            <a:off x="8681161" y="2066867"/>
            <a:ext cx="2267200" cy="45008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121" name="Google Shape;121;p8"/>
          <p:cNvSpPr/>
          <p:nvPr/>
        </p:nvSpPr>
        <p:spPr>
          <a:xfrm>
            <a:off x="1355300" y="3975467"/>
            <a:ext cx="587200" cy="5872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2" name="Google Shape;122;p8"/>
          <p:cNvSpPr/>
          <p:nvPr/>
        </p:nvSpPr>
        <p:spPr>
          <a:xfrm>
            <a:off x="-91633" y="4461533"/>
            <a:ext cx="1092800" cy="1092800"/>
          </a:xfrm>
          <a:prstGeom prst="ellipse">
            <a:avLst/>
          </a:prstGeom>
          <a:noFill/>
          <a:ln w="9525" cap="flat" cmpd="sng">
            <a:solidFill>
              <a:srgbClr val="00D1C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3" name="Google Shape;123;p8"/>
          <p:cNvSpPr/>
          <p:nvPr/>
        </p:nvSpPr>
        <p:spPr>
          <a:xfrm>
            <a:off x="1815300" y="187633"/>
            <a:ext cx="1150400" cy="1151200"/>
          </a:xfrm>
          <a:prstGeom prst="donut">
            <a:avLst>
              <a:gd name="adj" fmla="val 43200"/>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4" name="Google Shape;124;p8"/>
          <p:cNvSpPr/>
          <p:nvPr/>
        </p:nvSpPr>
        <p:spPr>
          <a:xfrm>
            <a:off x="1917500" y="4562667"/>
            <a:ext cx="1416000" cy="1416000"/>
          </a:xfrm>
          <a:prstGeom prst="donut">
            <a:avLst>
              <a:gd name="adj" fmla="val 9905"/>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5" name="Google Shape;125;p8"/>
          <p:cNvSpPr/>
          <p:nvPr/>
        </p:nvSpPr>
        <p:spPr>
          <a:xfrm>
            <a:off x="2745900" y="1483300"/>
            <a:ext cx="406400" cy="4064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6" name="Google Shape;126;p8"/>
          <p:cNvSpPr/>
          <p:nvPr/>
        </p:nvSpPr>
        <p:spPr>
          <a:xfrm>
            <a:off x="11631333" y="360300"/>
            <a:ext cx="734000" cy="73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7" name="Google Shape;127;p8"/>
          <p:cNvSpPr/>
          <p:nvPr/>
        </p:nvSpPr>
        <p:spPr>
          <a:xfrm>
            <a:off x="11395733" y="811500"/>
            <a:ext cx="530000" cy="530000"/>
          </a:xfrm>
          <a:prstGeom prst="donut">
            <a:avLst>
              <a:gd name="adj" fmla="val 875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8" name="Google Shape;128;p8"/>
          <p:cNvSpPr/>
          <p:nvPr/>
        </p:nvSpPr>
        <p:spPr>
          <a:xfrm>
            <a:off x="10948367" y="1536867"/>
            <a:ext cx="530000" cy="5300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9" name="Google Shape;129;p8"/>
          <p:cNvSpPr/>
          <p:nvPr/>
        </p:nvSpPr>
        <p:spPr>
          <a:xfrm>
            <a:off x="10132800" y="-367000"/>
            <a:ext cx="988800" cy="988800"/>
          </a:xfrm>
          <a:prstGeom prst="donut">
            <a:avLst>
              <a:gd name="adj" fmla="val 39163"/>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0" name="Google Shape;130;p8"/>
          <p:cNvSpPr/>
          <p:nvPr/>
        </p:nvSpPr>
        <p:spPr>
          <a:xfrm>
            <a:off x="12045033" y="2490467"/>
            <a:ext cx="250800" cy="2508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1" name="Google Shape;131;p8"/>
          <p:cNvSpPr/>
          <p:nvPr/>
        </p:nvSpPr>
        <p:spPr>
          <a:xfrm>
            <a:off x="-640300" y="324833"/>
            <a:ext cx="3129600" cy="3129600"/>
          </a:xfrm>
          <a:prstGeom prst="donut">
            <a:avLst>
              <a:gd name="adj" fmla="val 21094"/>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2" name="Google Shape;132;p8"/>
          <p:cNvSpPr/>
          <p:nvPr/>
        </p:nvSpPr>
        <p:spPr>
          <a:xfrm>
            <a:off x="1355300" y="5455600"/>
            <a:ext cx="1610400" cy="1610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3" name="Google Shape;133;p8"/>
          <p:cNvSpPr/>
          <p:nvPr/>
        </p:nvSpPr>
        <p:spPr>
          <a:xfrm>
            <a:off x="272100" y="1237233"/>
            <a:ext cx="1304800" cy="13048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4" name="Google Shape;134;p8"/>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38799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707584" y="4892200"/>
            <a:ext cx="274800" cy="274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8" name="Google Shape;138;p9"/>
          <p:cNvSpPr/>
          <p:nvPr/>
        </p:nvSpPr>
        <p:spPr>
          <a:xfrm>
            <a:off x="240667" y="5364333"/>
            <a:ext cx="1827600" cy="18276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9" name="Google Shape;139;p9"/>
          <p:cNvSpPr/>
          <p:nvPr/>
        </p:nvSpPr>
        <p:spPr>
          <a:xfrm>
            <a:off x="328061" y="4284195"/>
            <a:ext cx="608000" cy="6080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0" name="Google Shape;140;p9"/>
          <p:cNvSpPr/>
          <p:nvPr/>
        </p:nvSpPr>
        <p:spPr>
          <a:xfrm>
            <a:off x="95333" y="4051467"/>
            <a:ext cx="1073200" cy="10732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1" name="Google Shape;141;p9"/>
          <p:cNvSpPr/>
          <p:nvPr/>
        </p:nvSpPr>
        <p:spPr>
          <a:xfrm>
            <a:off x="1707600" y="2144633"/>
            <a:ext cx="1391200" cy="1392000"/>
          </a:xfrm>
          <a:prstGeom prst="donut">
            <a:avLst>
              <a:gd name="adj" fmla="val 43200"/>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2" name="Google Shape;142;p9"/>
          <p:cNvSpPr/>
          <p:nvPr/>
        </p:nvSpPr>
        <p:spPr>
          <a:xfrm>
            <a:off x="2187300" y="-269167"/>
            <a:ext cx="1000400" cy="10004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3" name="Google Shape;143;p9"/>
          <p:cNvSpPr/>
          <p:nvPr/>
        </p:nvSpPr>
        <p:spPr>
          <a:xfrm>
            <a:off x="-640300" y="324833"/>
            <a:ext cx="3129600" cy="3129600"/>
          </a:xfrm>
          <a:prstGeom prst="donut">
            <a:avLst>
              <a:gd name="adj" fmla="val 6129"/>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4" name="Google Shape;144;p9"/>
          <p:cNvSpPr/>
          <p:nvPr/>
        </p:nvSpPr>
        <p:spPr>
          <a:xfrm>
            <a:off x="-297300" y="667833"/>
            <a:ext cx="2443600" cy="24436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5" name="Google Shape;145;p9"/>
          <p:cNvSpPr/>
          <p:nvPr/>
        </p:nvSpPr>
        <p:spPr>
          <a:xfrm>
            <a:off x="1707600" y="5266833"/>
            <a:ext cx="1000400" cy="1000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6" name="Google Shape;146;p9"/>
          <p:cNvSpPr/>
          <p:nvPr/>
        </p:nvSpPr>
        <p:spPr>
          <a:xfrm>
            <a:off x="10550667" y="800300"/>
            <a:ext cx="734000" cy="734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7" name="Google Shape;147;p9"/>
          <p:cNvSpPr/>
          <p:nvPr/>
        </p:nvSpPr>
        <p:spPr>
          <a:xfrm>
            <a:off x="11604533" y="2144633"/>
            <a:ext cx="382800" cy="382800"/>
          </a:xfrm>
          <a:prstGeom prst="donut">
            <a:avLst>
              <a:gd name="adj" fmla="val 18608"/>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8" name="Google Shape;148;p9"/>
          <p:cNvSpPr/>
          <p:nvPr/>
        </p:nvSpPr>
        <p:spPr>
          <a:xfrm>
            <a:off x="11745836" y="1181919"/>
            <a:ext cx="555200" cy="5552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9" name="Google Shape;149;p9"/>
          <p:cNvSpPr/>
          <p:nvPr/>
        </p:nvSpPr>
        <p:spPr>
          <a:xfrm>
            <a:off x="10824000" y="-326067"/>
            <a:ext cx="988800" cy="988800"/>
          </a:xfrm>
          <a:prstGeom prst="donut">
            <a:avLst>
              <a:gd name="adj" fmla="val 37879"/>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50" name="Google Shape;150;p9"/>
          <p:cNvSpPr/>
          <p:nvPr/>
        </p:nvSpPr>
        <p:spPr>
          <a:xfrm>
            <a:off x="10418300" y="417033"/>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51" name="Google Shape;151;p9"/>
          <p:cNvSpPr/>
          <p:nvPr/>
        </p:nvSpPr>
        <p:spPr>
          <a:xfrm>
            <a:off x="11529200" y="965284"/>
            <a:ext cx="988800" cy="9888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52" name="Google Shape;152;p9"/>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456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2966-EE34-40B1-9633-E67822C8B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23878A-E0D0-4D3D-846B-2825185B5E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B9E63-1E9A-4C0F-81E2-44295BA56B86}"/>
              </a:ext>
            </a:extLst>
          </p:cNvPr>
          <p:cNvSpPr>
            <a:spLocks noGrp="1"/>
          </p:cNvSpPr>
          <p:nvPr>
            <p:ph type="dt" sz="half" idx="10"/>
          </p:nvPr>
        </p:nvSpPr>
        <p:spPr/>
        <p:txBody>
          <a:bodyPr/>
          <a:lstStyle/>
          <a:p>
            <a:fld id="{F2DD04D7-9B58-454F-B4CA-49221A87F7C7}" type="datetimeFigureOut">
              <a:rPr lang="en-US" smtClean="0"/>
              <a:t>4/19/2022</a:t>
            </a:fld>
            <a:endParaRPr lang="en-US" dirty="0"/>
          </a:p>
        </p:txBody>
      </p:sp>
      <p:sp>
        <p:nvSpPr>
          <p:cNvPr id="5" name="Footer Placeholder 4">
            <a:extLst>
              <a:ext uri="{FF2B5EF4-FFF2-40B4-BE49-F238E27FC236}">
                <a16:creationId xmlns:a16="http://schemas.microsoft.com/office/drawing/2014/main" id="{3DFB3BEC-927E-4546-B0E3-D73B9B0EFF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050CC5-DA03-452A-8847-010840565627}"/>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312342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55" name="Google Shape;155;p10"/>
          <p:cNvSpPr txBox="1">
            <a:spLocks noGrp="1"/>
          </p:cNvSpPr>
          <p:nvPr>
            <p:ph type="body" idx="1"/>
          </p:nvPr>
        </p:nvSpPr>
        <p:spPr>
          <a:xfrm>
            <a:off x="1661633" y="5570267"/>
            <a:ext cx="8868800" cy="692800"/>
          </a:xfrm>
          <a:prstGeom prst="rect">
            <a:avLst/>
          </a:prstGeom>
        </p:spPr>
        <p:txBody>
          <a:bodyPr spcFirstLastPara="1" wrap="square" lIns="91425" tIns="91425" rIns="91425" bIns="91425" anchor="t" anchorCtr="0">
            <a:noAutofit/>
          </a:bodyPr>
          <a:lstStyle>
            <a:lvl1pPr marL="609585" lvl="0" indent="-304792" algn="ctr">
              <a:spcBef>
                <a:spcPts val="480"/>
              </a:spcBef>
              <a:spcAft>
                <a:spcPts val="0"/>
              </a:spcAft>
              <a:buSzPts val="1600"/>
              <a:buNone/>
              <a:defRPr sz="2133"/>
            </a:lvl1pPr>
          </a:lstStyle>
          <a:p>
            <a:endParaRPr/>
          </a:p>
        </p:txBody>
      </p:sp>
      <p:sp>
        <p:nvSpPr>
          <p:cNvPr id="156" name="Google Shape;156;p10"/>
          <p:cNvSpPr/>
          <p:nvPr/>
        </p:nvSpPr>
        <p:spPr>
          <a:xfrm rot="10800000">
            <a:off x="11607933" y="5036351"/>
            <a:ext cx="823200" cy="8232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57" name="Google Shape;157;p10"/>
          <p:cNvSpPr/>
          <p:nvPr/>
        </p:nvSpPr>
        <p:spPr>
          <a:xfrm rot="10800000">
            <a:off x="811667" y="1121815"/>
            <a:ext cx="687200" cy="687200"/>
          </a:xfrm>
          <a:prstGeom prst="donut">
            <a:avLst>
              <a:gd name="adj" fmla="val 18608"/>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58" name="Google Shape;158;p10"/>
          <p:cNvSpPr/>
          <p:nvPr/>
        </p:nvSpPr>
        <p:spPr>
          <a:xfrm rot="10800000">
            <a:off x="10926695" y="6071067"/>
            <a:ext cx="1108800" cy="1108800"/>
          </a:xfrm>
          <a:prstGeom prst="donut">
            <a:avLst>
              <a:gd name="adj" fmla="val 37879"/>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59" name="Google Shape;159;p10"/>
          <p:cNvSpPr/>
          <p:nvPr/>
        </p:nvSpPr>
        <p:spPr>
          <a:xfrm rot="10800000">
            <a:off x="11277845" y="5578351"/>
            <a:ext cx="281200" cy="2812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60" name="Google Shape;160;p10"/>
          <p:cNvSpPr/>
          <p:nvPr/>
        </p:nvSpPr>
        <p:spPr>
          <a:xfrm rot="10800000">
            <a:off x="-204196" y="-592729"/>
            <a:ext cx="1504400" cy="15044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61" name="Google Shape;161;p10"/>
          <p:cNvSpPr/>
          <p:nvPr/>
        </p:nvSpPr>
        <p:spPr>
          <a:xfrm rot="10800000">
            <a:off x="10682688" y="177855"/>
            <a:ext cx="579600" cy="579600"/>
          </a:xfrm>
          <a:prstGeom prst="donut">
            <a:avLst>
              <a:gd name="adj" fmla="val 875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62" name="Google Shape;162;p10"/>
          <p:cNvSpPr/>
          <p:nvPr/>
        </p:nvSpPr>
        <p:spPr>
          <a:xfrm rot="10800000">
            <a:off x="-98103" y="1122000"/>
            <a:ext cx="441200" cy="4412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63" name="Google Shape;163;p10"/>
          <p:cNvSpPr/>
          <p:nvPr/>
        </p:nvSpPr>
        <p:spPr>
          <a:xfrm rot="10800000">
            <a:off x="11349533" y="177872"/>
            <a:ext cx="1081600" cy="1081600"/>
          </a:xfrm>
          <a:prstGeom prst="donut">
            <a:avLst>
              <a:gd name="adj" fmla="val 39163"/>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64" name="Google Shape;164;p10"/>
          <p:cNvSpPr/>
          <p:nvPr/>
        </p:nvSpPr>
        <p:spPr>
          <a:xfrm rot="10800000">
            <a:off x="157331" y="-231203"/>
            <a:ext cx="781600" cy="7816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65" name="Google Shape;165;p10"/>
          <p:cNvSpPr/>
          <p:nvPr/>
        </p:nvSpPr>
        <p:spPr>
          <a:xfrm rot="10800000">
            <a:off x="998433" y="6260067"/>
            <a:ext cx="460000" cy="460000"/>
          </a:xfrm>
          <a:prstGeom prst="donut">
            <a:avLst>
              <a:gd name="adj" fmla="val 30568"/>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66" name="Google Shape;166;p10"/>
          <p:cNvSpPr/>
          <p:nvPr/>
        </p:nvSpPr>
        <p:spPr>
          <a:xfrm rot="10800000">
            <a:off x="-143715" y="5678711"/>
            <a:ext cx="884000" cy="88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67" name="Google Shape;167;p10"/>
          <p:cNvSpPr/>
          <p:nvPr/>
        </p:nvSpPr>
        <p:spPr>
          <a:xfrm rot="10800000">
            <a:off x="-422216" y="4591379"/>
            <a:ext cx="674800" cy="674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68" name="Google Shape;168;p10"/>
          <p:cNvSpPr/>
          <p:nvPr/>
        </p:nvSpPr>
        <p:spPr>
          <a:xfrm rot="10800000">
            <a:off x="-301560" y="5520867"/>
            <a:ext cx="1199200" cy="11992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69" name="Google Shape;169;p10"/>
          <p:cNvSpPr/>
          <p:nvPr/>
        </p:nvSpPr>
        <p:spPr>
          <a:xfrm rot="10800000">
            <a:off x="11600855" y="1467000"/>
            <a:ext cx="444400" cy="444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0" name="Google Shape;170;p10"/>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0851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58800" y="-2108200"/>
            <a:ext cx="11074400" cy="110744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3" name="Google Shape;173;p11"/>
          <p:cNvSpPr/>
          <p:nvPr/>
        </p:nvSpPr>
        <p:spPr>
          <a:xfrm>
            <a:off x="-218933" y="914900"/>
            <a:ext cx="734000" cy="734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4" name="Google Shape;174;p11"/>
          <p:cNvSpPr/>
          <p:nvPr/>
        </p:nvSpPr>
        <p:spPr>
          <a:xfrm>
            <a:off x="10939333" y="5198400"/>
            <a:ext cx="596000" cy="596000"/>
          </a:xfrm>
          <a:prstGeom prst="donut">
            <a:avLst>
              <a:gd name="adj" fmla="val 18608"/>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5" name="Google Shape;175;p11"/>
          <p:cNvSpPr/>
          <p:nvPr/>
        </p:nvSpPr>
        <p:spPr>
          <a:xfrm>
            <a:off x="133900" y="-262567"/>
            <a:ext cx="988800" cy="988800"/>
          </a:xfrm>
          <a:prstGeom prst="donut">
            <a:avLst>
              <a:gd name="adj" fmla="val 37879"/>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6" name="Google Shape;176;p11"/>
          <p:cNvSpPr/>
          <p:nvPr/>
        </p:nvSpPr>
        <p:spPr>
          <a:xfrm>
            <a:off x="558800" y="914900"/>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7" name="Google Shape;177;p11"/>
          <p:cNvSpPr/>
          <p:nvPr/>
        </p:nvSpPr>
        <p:spPr>
          <a:xfrm>
            <a:off x="11111633" y="5976667"/>
            <a:ext cx="1304800" cy="13048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8" name="Google Shape;178;p11"/>
          <p:cNvSpPr/>
          <p:nvPr/>
        </p:nvSpPr>
        <p:spPr>
          <a:xfrm>
            <a:off x="989000" y="5933000"/>
            <a:ext cx="530000" cy="530000"/>
          </a:xfrm>
          <a:prstGeom prst="donut">
            <a:avLst>
              <a:gd name="adj" fmla="val 875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9" name="Google Shape;179;p11"/>
          <p:cNvSpPr/>
          <p:nvPr/>
        </p:nvSpPr>
        <p:spPr>
          <a:xfrm>
            <a:off x="11941733" y="5411595"/>
            <a:ext cx="382800" cy="382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0" name="Google Shape;180;p11"/>
          <p:cNvSpPr/>
          <p:nvPr/>
        </p:nvSpPr>
        <p:spPr>
          <a:xfrm>
            <a:off x="-218933" y="5703600"/>
            <a:ext cx="988800" cy="988800"/>
          </a:xfrm>
          <a:prstGeom prst="donut">
            <a:avLst>
              <a:gd name="adj" fmla="val 39163"/>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1" name="Google Shape;181;p11"/>
          <p:cNvSpPr/>
          <p:nvPr/>
        </p:nvSpPr>
        <p:spPr>
          <a:xfrm>
            <a:off x="11424967" y="6290000"/>
            <a:ext cx="678000" cy="6780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2" name="Google Shape;182;p11"/>
          <p:cNvSpPr/>
          <p:nvPr/>
        </p:nvSpPr>
        <p:spPr>
          <a:xfrm>
            <a:off x="10769967" y="298833"/>
            <a:ext cx="406400" cy="406400"/>
          </a:xfrm>
          <a:prstGeom prst="donut">
            <a:avLst>
              <a:gd name="adj" fmla="val 30568"/>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3" name="Google Shape;183;p11"/>
          <p:cNvSpPr/>
          <p:nvPr/>
        </p:nvSpPr>
        <p:spPr>
          <a:xfrm>
            <a:off x="11404331" y="437831"/>
            <a:ext cx="780800" cy="780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4" name="Google Shape;184;p11"/>
          <p:cNvSpPr/>
          <p:nvPr/>
        </p:nvSpPr>
        <p:spPr>
          <a:xfrm>
            <a:off x="11835133" y="1583100"/>
            <a:ext cx="596000" cy="5960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5" name="Google Shape;185;p11"/>
          <p:cNvSpPr/>
          <p:nvPr/>
        </p:nvSpPr>
        <p:spPr>
          <a:xfrm>
            <a:off x="11265333" y="298833"/>
            <a:ext cx="1059200" cy="10592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6" name="Google Shape;186;p11"/>
          <p:cNvSpPr/>
          <p:nvPr/>
        </p:nvSpPr>
        <p:spPr>
          <a:xfrm>
            <a:off x="133900" y="5107500"/>
            <a:ext cx="406400" cy="406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7" name="Google Shape;187;p11"/>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1371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58800" y="-2108200"/>
            <a:ext cx="11074400" cy="110744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90" name="Google Shape;190;p12"/>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5012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7BE-F2A1-4922-968C-C0D120D257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418CC1-AE64-4CA9-8749-C6A9C007C9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E22F54-91B4-44EB-AB79-D1AA3FE560F0}"/>
              </a:ext>
            </a:extLst>
          </p:cNvPr>
          <p:cNvSpPr>
            <a:spLocks noGrp="1"/>
          </p:cNvSpPr>
          <p:nvPr>
            <p:ph type="dt" sz="half" idx="10"/>
          </p:nvPr>
        </p:nvSpPr>
        <p:spPr/>
        <p:txBody>
          <a:bodyPr/>
          <a:lstStyle/>
          <a:p>
            <a:fld id="{F2DD04D7-9B58-454F-B4CA-49221A87F7C7}" type="datetimeFigureOut">
              <a:rPr lang="en-US" smtClean="0"/>
              <a:t>4/19/2022</a:t>
            </a:fld>
            <a:endParaRPr lang="en-US" dirty="0"/>
          </a:p>
        </p:txBody>
      </p:sp>
      <p:sp>
        <p:nvSpPr>
          <p:cNvPr id="5" name="Footer Placeholder 4">
            <a:extLst>
              <a:ext uri="{FF2B5EF4-FFF2-40B4-BE49-F238E27FC236}">
                <a16:creationId xmlns:a16="http://schemas.microsoft.com/office/drawing/2014/main" id="{D54F1B40-5812-46CB-90CA-3827450151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2989FF-1E03-4499-BB85-D12B1779C688}"/>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20841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20D5-645C-4AB7-B566-C8E22EDF57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60AA05-4104-4421-97DF-40674A63D7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976E9-6348-4BAC-A260-7BA50BA21E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55BA94-944C-4573-8B9C-F7DD7BE7CB86}"/>
              </a:ext>
            </a:extLst>
          </p:cNvPr>
          <p:cNvSpPr>
            <a:spLocks noGrp="1"/>
          </p:cNvSpPr>
          <p:nvPr>
            <p:ph type="dt" sz="half" idx="10"/>
          </p:nvPr>
        </p:nvSpPr>
        <p:spPr/>
        <p:txBody>
          <a:bodyPr/>
          <a:lstStyle/>
          <a:p>
            <a:fld id="{F2DD04D7-9B58-454F-B4CA-49221A87F7C7}" type="datetimeFigureOut">
              <a:rPr lang="en-US" smtClean="0"/>
              <a:t>4/19/2022</a:t>
            </a:fld>
            <a:endParaRPr lang="en-US" dirty="0"/>
          </a:p>
        </p:txBody>
      </p:sp>
      <p:sp>
        <p:nvSpPr>
          <p:cNvPr id="6" name="Footer Placeholder 5">
            <a:extLst>
              <a:ext uri="{FF2B5EF4-FFF2-40B4-BE49-F238E27FC236}">
                <a16:creationId xmlns:a16="http://schemas.microsoft.com/office/drawing/2014/main" id="{9F36B940-66A5-412E-836D-068069508B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E5BF31-9395-44AB-88F3-9EF511104243}"/>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337211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DD2A-D452-4DBC-8B25-AD56F6394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0F4453-9232-4FB8-AA91-FE1CE436D1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3F579A-3D8C-448A-80CA-15D2D4EE55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D68C4C-C9E1-47BA-A217-4FB09EC962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743DD8-719B-4AF2-A248-DB20CB0179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33F9A-DADA-409F-8D71-88DBE6B827EB}"/>
              </a:ext>
            </a:extLst>
          </p:cNvPr>
          <p:cNvSpPr>
            <a:spLocks noGrp="1"/>
          </p:cNvSpPr>
          <p:nvPr>
            <p:ph type="dt" sz="half" idx="10"/>
          </p:nvPr>
        </p:nvSpPr>
        <p:spPr/>
        <p:txBody>
          <a:bodyPr/>
          <a:lstStyle/>
          <a:p>
            <a:fld id="{F2DD04D7-9B58-454F-B4CA-49221A87F7C7}" type="datetimeFigureOut">
              <a:rPr lang="en-US" smtClean="0"/>
              <a:t>4/19/2022</a:t>
            </a:fld>
            <a:endParaRPr lang="en-US" dirty="0"/>
          </a:p>
        </p:txBody>
      </p:sp>
      <p:sp>
        <p:nvSpPr>
          <p:cNvPr id="8" name="Footer Placeholder 7">
            <a:extLst>
              <a:ext uri="{FF2B5EF4-FFF2-40B4-BE49-F238E27FC236}">
                <a16:creationId xmlns:a16="http://schemas.microsoft.com/office/drawing/2014/main" id="{7BEBFA8A-CEF1-419B-8AEA-C682A01213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8B8319-8108-491C-BA06-7F6F76D8E3FA}"/>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175613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7C41-F2F6-4037-85E2-333CE63B08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863A16-AF84-4DFA-BFC2-2E69164A2E4C}"/>
              </a:ext>
            </a:extLst>
          </p:cNvPr>
          <p:cNvSpPr>
            <a:spLocks noGrp="1"/>
          </p:cNvSpPr>
          <p:nvPr>
            <p:ph type="dt" sz="half" idx="10"/>
          </p:nvPr>
        </p:nvSpPr>
        <p:spPr/>
        <p:txBody>
          <a:bodyPr/>
          <a:lstStyle/>
          <a:p>
            <a:fld id="{F2DD04D7-9B58-454F-B4CA-49221A87F7C7}" type="datetimeFigureOut">
              <a:rPr lang="en-US" smtClean="0"/>
              <a:t>4/19/2022</a:t>
            </a:fld>
            <a:endParaRPr lang="en-US" dirty="0"/>
          </a:p>
        </p:txBody>
      </p:sp>
      <p:sp>
        <p:nvSpPr>
          <p:cNvPr id="4" name="Footer Placeholder 3">
            <a:extLst>
              <a:ext uri="{FF2B5EF4-FFF2-40B4-BE49-F238E27FC236}">
                <a16:creationId xmlns:a16="http://schemas.microsoft.com/office/drawing/2014/main" id="{4106F00D-E404-4125-B5F0-F73A6F9BAE2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DCD9CA4-AFA3-4074-82A7-D53A520A3CBC}"/>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291026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F92794-1551-4523-B657-5E0F54677464}"/>
              </a:ext>
            </a:extLst>
          </p:cNvPr>
          <p:cNvSpPr>
            <a:spLocks noGrp="1"/>
          </p:cNvSpPr>
          <p:nvPr>
            <p:ph type="dt" sz="half" idx="10"/>
          </p:nvPr>
        </p:nvSpPr>
        <p:spPr/>
        <p:txBody>
          <a:bodyPr/>
          <a:lstStyle/>
          <a:p>
            <a:fld id="{F2DD04D7-9B58-454F-B4CA-49221A87F7C7}" type="datetimeFigureOut">
              <a:rPr lang="en-US" smtClean="0"/>
              <a:t>4/19/2022</a:t>
            </a:fld>
            <a:endParaRPr lang="en-US" dirty="0"/>
          </a:p>
        </p:txBody>
      </p:sp>
      <p:sp>
        <p:nvSpPr>
          <p:cNvPr id="3" name="Footer Placeholder 2">
            <a:extLst>
              <a:ext uri="{FF2B5EF4-FFF2-40B4-BE49-F238E27FC236}">
                <a16:creationId xmlns:a16="http://schemas.microsoft.com/office/drawing/2014/main" id="{B79E9D5E-2F4E-458F-927B-6D607F8761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48A532-7ACC-4AE4-9E0D-4B89513BB3E6}"/>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127960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CF10-DCB4-4911-8C26-AC1CAA3D9D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2BBF6F-A338-4ED4-9658-3BECEA6577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E0AFF-85F5-4FEB-ADC0-088E91005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3FFDD8-F480-43C7-9741-2FB693D7D9ED}"/>
              </a:ext>
            </a:extLst>
          </p:cNvPr>
          <p:cNvSpPr>
            <a:spLocks noGrp="1"/>
          </p:cNvSpPr>
          <p:nvPr>
            <p:ph type="dt" sz="half" idx="10"/>
          </p:nvPr>
        </p:nvSpPr>
        <p:spPr/>
        <p:txBody>
          <a:bodyPr/>
          <a:lstStyle/>
          <a:p>
            <a:fld id="{F2DD04D7-9B58-454F-B4CA-49221A87F7C7}" type="datetimeFigureOut">
              <a:rPr lang="en-US" smtClean="0"/>
              <a:t>4/19/2022</a:t>
            </a:fld>
            <a:endParaRPr lang="en-US" dirty="0"/>
          </a:p>
        </p:txBody>
      </p:sp>
      <p:sp>
        <p:nvSpPr>
          <p:cNvPr id="6" name="Footer Placeholder 5">
            <a:extLst>
              <a:ext uri="{FF2B5EF4-FFF2-40B4-BE49-F238E27FC236}">
                <a16:creationId xmlns:a16="http://schemas.microsoft.com/office/drawing/2014/main" id="{6F7F6EFC-10C1-4B90-AB2B-488846A2EC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BCEABF-C708-48B7-AD31-300EC3F44835}"/>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223575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CE95-7F5B-497A-BFED-3258CCEA1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90E935-4484-454B-AFE8-37C9A51A81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355449-4205-4DF2-B72A-D698CAB00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E0781A-4AA6-4EBC-928E-7BF82CF2F1DD}"/>
              </a:ext>
            </a:extLst>
          </p:cNvPr>
          <p:cNvSpPr>
            <a:spLocks noGrp="1"/>
          </p:cNvSpPr>
          <p:nvPr>
            <p:ph type="dt" sz="half" idx="10"/>
          </p:nvPr>
        </p:nvSpPr>
        <p:spPr/>
        <p:txBody>
          <a:bodyPr/>
          <a:lstStyle/>
          <a:p>
            <a:fld id="{F2DD04D7-9B58-454F-B4CA-49221A87F7C7}" type="datetimeFigureOut">
              <a:rPr lang="en-US" smtClean="0"/>
              <a:t>4/19/2022</a:t>
            </a:fld>
            <a:endParaRPr lang="en-US" dirty="0"/>
          </a:p>
        </p:txBody>
      </p:sp>
      <p:sp>
        <p:nvSpPr>
          <p:cNvPr id="6" name="Footer Placeholder 5">
            <a:extLst>
              <a:ext uri="{FF2B5EF4-FFF2-40B4-BE49-F238E27FC236}">
                <a16:creationId xmlns:a16="http://schemas.microsoft.com/office/drawing/2014/main" id="{EE1966A8-AF5F-4C55-B9FB-C635F84910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00E662-986E-4377-BF21-85E9690351BC}"/>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119642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0CB532-47AF-4E26-BD83-31A3FE25D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8B7255-60A3-4BEA-A2FA-885D3AFD3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B58F1-F588-4427-BD6A-752687D09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D04D7-9B58-454F-B4CA-49221A87F7C7}" type="datetimeFigureOut">
              <a:rPr lang="en-US" smtClean="0"/>
              <a:t>4/19/2022</a:t>
            </a:fld>
            <a:endParaRPr lang="en-US" dirty="0"/>
          </a:p>
        </p:txBody>
      </p:sp>
      <p:sp>
        <p:nvSpPr>
          <p:cNvPr id="5" name="Footer Placeholder 4">
            <a:extLst>
              <a:ext uri="{FF2B5EF4-FFF2-40B4-BE49-F238E27FC236}">
                <a16:creationId xmlns:a16="http://schemas.microsoft.com/office/drawing/2014/main" id="{C68CAE54-39BC-4F77-8D37-7DBFE5802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83508C-570A-45F3-9412-08B1C713C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4766C-B0DF-4541-AC4A-8CEB63B59FB8}" type="slidenum">
              <a:rPr lang="en-US" smtClean="0"/>
              <a:t>‹#›</a:t>
            </a:fld>
            <a:endParaRPr lang="en-US" dirty="0"/>
          </a:p>
        </p:txBody>
      </p:sp>
    </p:spTree>
    <p:extLst>
      <p:ext uri="{BB962C8B-B14F-4D97-AF65-F5344CB8AC3E}">
        <p14:creationId xmlns:p14="http://schemas.microsoft.com/office/powerpoint/2010/main" val="41516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914500" y="1212067"/>
            <a:ext cx="7034000" cy="8548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914500" y="2034344"/>
            <a:ext cx="7034000" cy="37148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514167" y="6335500"/>
            <a:ext cx="626400" cy="522000"/>
          </a:xfrm>
          <a:prstGeom prst="rect">
            <a:avLst/>
          </a:prstGeom>
          <a:noFill/>
          <a:ln>
            <a:noFill/>
          </a:ln>
        </p:spPr>
        <p:txBody>
          <a:bodyPr spcFirstLastPara="1" wrap="square" lIns="91425" tIns="91425" rIns="91425" bIns="91425" anchor="t" anchorCtr="0">
            <a:noAutofit/>
          </a:bodyPr>
          <a:lstStyle>
            <a:lvl1pPr lvl="0" algn="r">
              <a:buNone/>
              <a:defRPr sz="1600">
                <a:solidFill>
                  <a:srgbClr val="A1BECC"/>
                </a:solidFill>
                <a:latin typeface="Nixie One"/>
                <a:ea typeface="Nixie One"/>
                <a:cs typeface="Nixie One"/>
                <a:sym typeface="Nixie One"/>
              </a:defRPr>
            </a:lvl1pPr>
            <a:lvl2pPr lvl="1" algn="r">
              <a:buNone/>
              <a:defRPr sz="1600">
                <a:solidFill>
                  <a:srgbClr val="A1BECC"/>
                </a:solidFill>
                <a:latin typeface="Nixie One"/>
                <a:ea typeface="Nixie One"/>
                <a:cs typeface="Nixie One"/>
                <a:sym typeface="Nixie One"/>
              </a:defRPr>
            </a:lvl2pPr>
            <a:lvl3pPr lvl="2" algn="r">
              <a:buNone/>
              <a:defRPr sz="1600">
                <a:solidFill>
                  <a:srgbClr val="A1BECC"/>
                </a:solidFill>
                <a:latin typeface="Nixie One"/>
                <a:ea typeface="Nixie One"/>
                <a:cs typeface="Nixie One"/>
                <a:sym typeface="Nixie One"/>
              </a:defRPr>
            </a:lvl3pPr>
            <a:lvl4pPr lvl="3" algn="r">
              <a:buNone/>
              <a:defRPr sz="1600">
                <a:solidFill>
                  <a:srgbClr val="A1BECC"/>
                </a:solidFill>
                <a:latin typeface="Nixie One"/>
                <a:ea typeface="Nixie One"/>
                <a:cs typeface="Nixie One"/>
                <a:sym typeface="Nixie One"/>
              </a:defRPr>
            </a:lvl4pPr>
            <a:lvl5pPr lvl="4" algn="r">
              <a:buNone/>
              <a:defRPr sz="1600">
                <a:solidFill>
                  <a:srgbClr val="A1BECC"/>
                </a:solidFill>
                <a:latin typeface="Nixie One"/>
                <a:ea typeface="Nixie One"/>
                <a:cs typeface="Nixie One"/>
                <a:sym typeface="Nixie One"/>
              </a:defRPr>
            </a:lvl5pPr>
            <a:lvl6pPr lvl="5" algn="r">
              <a:buNone/>
              <a:defRPr sz="1600">
                <a:solidFill>
                  <a:srgbClr val="A1BECC"/>
                </a:solidFill>
                <a:latin typeface="Nixie One"/>
                <a:ea typeface="Nixie One"/>
                <a:cs typeface="Nixie One"/>
                <a:sym typeface="Nixie One"/>
              </a:defRPr>
            </a:lvl6pPr>
            <a:lvl7pPr lvl="6" algn="r">
              <a:buNone/>
              <a:defRPr sz="1600">
                <a:solidFill>
                  <a:srgbClr val="A1BECC"/>
                </a:solidFill>
                <a:latin typeface="Nixie One"/>
                <a:ea typeface="Nixie One"/>
                <a:cs typeface="Nixie One"/>
                <a:sym typeface="Nixie One"/>
              </a:defRPr>
            </a:lvl7pPr>
            <a:lvl8pPr lvl="7" algn="r">
              <a:buNone/>
              <a:defRPr sz="1600">
                <a:solidFill>
                  <a:srgbClr val="A1BECC"/>
                </a:solidFill>
                <a:latin typeface="Nixie One"/>
                <a:ea typeface="Nixie One"/>
                <a:cs typeface="Nixie One"/>
                <a:sym typeface="Nixie One"/>
              </a:defRPr>
            </a:lvl8pPr>
            <a:lvl9pPr lvl="8" algn="r">
              <a:buNone/>
              <a:defRPr sz="1600">
                <a:solidFill>
                  <a:srgbClr val="A1BECC"/>
                </a:solidFill>
                <a:latin typeface="Nixie One"/>
                <a:ea typeface="Nixie One"/>
                <a:cs typeface="Nixie One"/>
                <a:sym typeface="Nixie 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4210171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qkme.me/363u7y.jp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apcentral.collegeboard.org/pdf/ap-biology-course-and-exam-description-0.pdf?course=ap-biolog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dia.makeameme.org/created/what-if-i-6240ud.jpg"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npathybulletin.com/wp-content/uploads/2014/06/erasing-your-VP-mistakes.jpg" TargetMode="External"/><Relationship Id="rId1" Type="http://schemas.openxmlformats.org/officeDocument/2006/relationships/slideLayout" Target="../slideLayouts/slideLayout2.xml"/><Relationship Id="rId5" Type="http://schemas.openxmlformats.org/officeDocument/2006/relationships/hyperlink" Target="http://quotespictures.com/wp-content/uploads/2013/07/theres-nothing-wrong-with-making-mistakes-whats-wrong-is-letting-a-mistake-stay-a-mistake-without-putting-if-effort-to-make-it-right.png"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www.haikudeck.com/ap-biology-exam-power-words-education-presentation-5OR2zxVTw3#slide4" TargetMode="External"/><Relationship Id="rId2" Type="http://schemas.openxmlformats.org/officeDocument/2006/relationships/hyperlink" Target="https://www.haikudeck.com/ap-biology-exam-power-words-education-presentation-5OR2zxVTw3#slide0" TargetMode="External"/><Relationship Id="rId1" Type="http://schemas.openxmlformats.org/officeDocument/2006/relationships/slideLayout" Target="../slideLayouts/slideLayout2.xml"/><Relationship Id="rId4" Type="http://schemas.openxmlformats.org/officeDocument/2006/relationships/hyperlink" Target="https://quizlet.com/146237645/ap-biology-power-words-flash-card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secure-media.collegeboard.org/ap/pdf/ap-biology-frq-2017.pdf" TargetMode="External"/><Relationship Id="rId1" Type="http://schemas.openxmlformats.org/officeDocument/2006/relationships/slideLayout" Target="../slideLayouts/slideLayout2.xml"/><Relationship Id="rId6" Type="http://schemas.openxmlformats.org/officeDocument/2006/relationships/hyperlink" Target="https://www.elitedaily.com/social-news/new-ios-update-sassy-emojis/1677642" TargetMode="External"/><Relationship Id="rId5" Type="http://schemas.openxmlformats.org/officeDocument/2006/relationships/hyperlink" Target="https://www.pinterest.com/sum1610/emoji/"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s://www.allexamgurublog.com/2016/07/introduction-to-sociology-questions-and-answers.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secure-media.collegeboard.org/ap/pdf/ap-biology-frq-2017.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secure-media.collegeboard.org/ap/pdf/ap-biology-frq-2017.pdf" TargetMode="External"/><Relationship Id="rId1" Type="http://schemas.openxmlformats.org/officeDocument/2006/relationships/slideLayout" Target="../slideLayouts/slideLayout2.xml"/><Relationship Id="rId5" Type="http://schemas.openxmlformats.org/officeDocument/2006/relationships/hyperlink" Target="https://secure-media.collegeboard.org/ap/pdf/ap17-sg-biology.pdf" TargetMode="External"/><Relationship Id="rId4" Type="http://schemas.openxmlformats.org/officeDocument/2006/relationships/hyperlink" Target="https://www.mediapost.com/publications/article/322395/emojis-score-with-mobile-users.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i0.kym-cdn.com/photos/images/original/000/962/553/000.jpg"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ecure-media.collegeboard.org/ap/pdf/ap18-frq-biology.pdf"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secure-media.collegeboard.org/ap/pdf/ap18-sg-biology.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hyperlink" Target="https://secure-media.collegeboard.org/apc/ap03_sg_biology_b_26427.pdf" TargetMode="External"/><Relationship Id="rId4" Type="http://schemas.openxmlformats.org/officeDocument/2006/relationships/hyperlink" Target="https://secure-media.collegeboard.org/apc/ap03_frq_biology_b_23085.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hyperlink" Target="https://secure-media.collegeboard.org/apc/biology_01.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ecure-media.collegeboard.org/apc/ap19-frq-biology.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oslynschools.org/site/handlers/filedownload.ashx?moduleinstanceid=1200&amp;dataid=1271&amp;FileName=Bio_1986_Released_Exam_and_Answers.pdf"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secure-media.collegeboard.org/apc/ap19-frq-biology.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apcentral.collegeboard.org/pdf/ap-biology-course-and-exam-description-0.pdf?course=ap-biology"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s://apcentral.collegeboard.org/pdf/ap-biology-practice-exam-2013.pdf?course=ap-biology" TargetMode="Externa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8" Type="http://schemas.openxmlformats.org/officeDocument/2006/relationships/hyperlink" Target="https://www.schoolsofkingedwardvi.co.uk/wp-content/uploads/2017/07/pie_chart.png" TargetMode="External"/><Relationship Id="rId3" Type="http://schemas.openxmlformats.org/officeDocument/2006/relationships/image" Target="../media/image34.jpeg"/><Relationship Id="rId7" Type="http://schemas.openxmlformats.org/officeDocument/2006/relationships/hyperlink" Target="https://apcentral.collegeboard.org/pdf/ap-biology-course-and-exam-description-0.pdf?course=ap-biology"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hyperlink" Target="https://stats.idre.ucla.edu/wp-content/uploads/2016/02/barcap9.png" TargetMode="External"/><Relationship Id="rId5" Type="http://schemas.openxmlformats.org/officeDocument/2006/relationships/image" Target="../media/image36.png"/><Relationship Id="rId10" Type="http://schemas.openxmlformats.org/officeDocument/2006/relationships/hyperlink" Target="https://plot.ly/static/img/literacy/boxplot/boxplotfig9.jpg" TargetMode="External"/><Relationship Id="rId4" Type="http://schemas.openxmlformats.org/officeDocument/2006/relationships/image" Target="../media/image35.png"/><Relationship Id="rId9" Type="http://schemas.openxmlformats.org/officeDocument/2006/relationships/hyperlink" Target="https://apcentral.collegeboard.org/pdf/ap-biology-practice-exam-2013.pdf?course=ap-biology"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hyperlink" Target="https://apcentral.collegeboard.org/pdf/ap-biology-course-and-exam-description-0.pdf?course=ap-biology"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s://apcentral.collegeboard.org/pdf/ap-biology-course-and-exam-description-0.pdf?course=ap-biolog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secure-media.collegeboard.org/digitalServices/pdf/ap/apcentral/ap13_frq_biology.pdf"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apcentral.collegeboard.org/pdf/ap-biology-course-and-exam-description-0.pdf?course=ap-biology"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hyperlink" Target="https://ucmp.berkeley.edu/fosrec/Filson.html"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0.gif"/><Relationship Id="rId5" Type="http://schemas.openxmlformats.org/officeDocument/2006/relationships/hyperlink" Target="http://classconnection.s3.amazonaws.com/544/flashcards/666544/png/osmosis1315238070090.png" TargetMode="Externa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4.bp.blogspot.com/-c4S-oBYcfyw/VxubmHJk7OI/AAAAAAACGeQ/gHyZ8_XMkM8D_GApOHirX5w6GqUQ_yduwCLcB/s1600/tyrion-meme-final.jp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hyperlink" Target="https://i.pinimg.com/736x/f3/7a/0c/f37a0c58955aebc2aabb434d24c98354--broadway-quotes-movie-quotes.jpg" TargetMode="External"/><Relationship Id="rId7" Type="http://schemas.openxmlformats.org/officeDocument/2006/relationships/image" Target="../media/image53.gif"/><Relationship Id="rId2" Type="http://schemas.openxmlformats.org/officeDocument/2006/relationships/slideLayout" Target="../slideLayouts/slideLayout2.xml"/><Relationship Id="rId1" Type="http://schemas.openxmlformats.org/officeDocument/2006/relationships/video" Target="https://www.youtube.com/embed/pyV9KcVoG8w?list=PLAlMgRJkV_2cYVj6ml3Z2wM7uia-G6tAh" TargetMode="External"/><Relationship Id="rId6" Type="http://schemas.openxmlformats.org/officeDocument/2006/relationships/hyperlink" Target="https://local-brookings.k12.sd.us/krscience/open/examprep3.html" TargetMode="External"/><Relationship Id="rId5" Type="http://schemas.openxmlformats.org/officeDocument/2006/relationships/hyperlink" Target="https://www.youtube.com/watch?v=pyV9KcVoG8w&amp;index=2&amp;list=PLAlMgRJkV_2cYVj6ml3Z2wM7uia-G6tAh" TargetMode="Externa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068E48-445F-44ED-AD0B-0ED5BFA0DB7F}"/>
              </a:ext>
            </a:extLst>
          </p:cNvPr>
          <p:cNvSpPr>
            <a:spLocks noGrp="1"/>
          </p:cNvSpPr>
          <p:nvPr>
            <p:ph type="subTitle" idx="1"/>
          </p:nvPr>
        </p:nvSpPr>
        <p:spPr>
          <a:xfrm>
            <a:off x="72887" y="4971575"/>
            <a:ext cx="12046226" cy="1238388"/>
          </a:xfrm>
        </p:spPr>
        <p:txBody>
          <a:bodyPr>
            <a:normAutofit/>
          </a:bodyPr>
          <a:lstStyle/>
          <a:p>
            <a:r>
              <a:rPr lang="en-US" sz="4800" dirty="0">
                <a:latin typeface="Comic Sans MS" panose="030F0702030302020204" pitchFamily="66" charset="0"/>
              </a:rPr>
              <a:t>TIPS FOR TAKING THE 2022 AP EXAM</a:t>
            </a:r>
          </a:p>
          <a:p>
            <a:r>
              <a:rPr lang="en-US" dirty="0">
                <a:latin typeface="Comic Sans MS" panose="030F0702030302020204" pitchFamily="66" charset="0"/>
              </a:rPr>
              <a:t>By Kelly Riedell/Brookings Biology</a:t>
            </a:r>
          </a:p>
          <a:p>
            <a:endParaRPr lang="en-US" sz="2800" dirty="0">
              <a:latin typeface="Comic Sans MS" panose="030F0702030302020204" pitchFamily="66" charset="0"/>
            </a:endParaRPr>
          </a:p>
        </p:txBody>
      </p:sp>
      <p:pic>
        <p:nvPicPr>
          <p:cNvPr id="1026" name="Picture 2">
            <a:extLst>
              <a:ext uri="{FF2B5EF4-FFF2-40B4-BE49-F238E27FC236}">
                <a16:creationId xmlns:a16="http://schemas.microsoft.com/office/drawing/2014/main" id="{25D31D70-EF74-44D5-8DC8-22F4BD6E4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044" y="117512"/>
            <a:ext cx="4772840" cy="47555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D2099BE-DE31-487C-B3B2-2A5776A2A46C}"/>
              </a:ext>
            </a:extLst>
          </p:cNvPr>
          <p:cNvSpPr/>
          <p:nvPr/>
        </p:nvSpPr>
        <p:spPr>
          <a:xfrm>
            <a:off x="271462" y="-51765"/>
            <a:ext cx="2612510" cy="338554"/>
          </a:xfrm>
          <a:prstGeom prst="rect">
            <a:avLst/>
          </a:prstGeom>
        </p:spPr>
        <p:txBody>
          <a:bodyPr wrap="none">
            <a:spAutoFit/>
          </a:bodyPr>
          <a:lstStyle/>
          <a:p>
            <a:r>
              <a:rPr lang="en-US" sz="1600" dirty="0">
                <a:hlinkClick r:id="rId3"/>
              </a:rPr>
              <a:t>http://i.qkme.me/363u7y.jpg</a:t>
            </a:r>
            <a:endParaRPr lang="en-US" sz="1600" dirty="0"/>
          </a:p>
        </p:txBody>
      </p:sp>
      <p:sp>
        <p:nvSpPr>
          <p:cNvPr id="4" name="TextBox 3">
            <a:extLst>
              <a:ext uri="{FF2B5EF4-FFF2-40B4-BE49-F238E27FC236}">
                <a16:creationId xmlns:a16="http://schemas.microsoft.com/office/drawing/2014/main" id="{08003965-3887-4A30-B54F-956E20563B21}"/>
              </a:ext>
            </a:extLst>
          </p:cNvPr>
          <p:cNvSpPr txBox="1"/>
          <p:nvPr/>
        </p:nvSpPr>
        <p:spPr>
          <a:xfrm>
            <a:off x="271462" y="6209963"/>
            <a:ext cx="10939213" cy="646331"/>
          </a:xfrm>
          <a:prstGeom prst="rect">
            <a:avLst/>
          </a:prstGeom>
          <a:noFill/>
        </p:spPr>
        <p:txBody>
          <a:bodyPr wrap="none" rtlCol="0">
            <a:spAutoFit/>
          </a:bodyPr>
          <a:lstStyle/>
          <a:p>
            <a:r>
              <a:rPr lang="en-US" dirty="0">
                <a:latin typeface="Comic Sans MS" panose="030F0702030302020204" pitchFamily="66" charset="0"/>
              </a:rPr>
              <a:t>Includes information about the AP Biology exam from the </a:t>
            </a:r>
            <a:r>
              <a:rPr lang="en-US" dirty="0">
                <a:latin typeface="Comic Sans MS" panose="030F0702030302020204" pitchFamily="66" charset="0"/>
                <a:hlinkClick r:id="rId4"/>
              </a:rPr>
              <a:t>2019 Course and Exam Description (CED)</a:t>
            </a:r>
            <a:r>
              <a:rPr lang="en-US" dirty="0">
                <a:latin typeface="Comic Sans MS" panose="030F0702030302020204" pitchFamily="66" charset="0"/>
              </a:rPr>
              <a:t> </a:t>
            </a:r>
            <a:br>
              <a:rPr lang="en-US" dirty="0">
                <a:latin typeface="Comic Sans MS" panose="030F0702030302020204" pitchFamily="66" charset="0"/>
              </a:rPr>
            </a:br>
            <a:r>
              <a:rPr lang="en-US" dirty="0">
                <a:latin typeface="Comic Sans MS" panose="030F0702030302020204" pitchFamily="66" charset="0"/>
              </a:rPr>
              <a:t>and suggestions based on my experiences as an AP BIOLOGY teacher</a:t>
            </a:r>
          </a:p>
        </p:txBody>
      </p:sp>
    </p:spTree>
    <p:extLst>
      <p:ext uri="{BB962C8B-B14F-4D97-AF65-F5344CB8AC3E}">
        <p14:creationId xmlns:p14="http://schemas.microsoft.com/office/powerpoint/2010/main" val="2387332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DC521B-D7E4-471A-B9D0-3556D2912B97}"/>
              </a:ext>
            </a:extLst>
          </p:cNvPr>
          <p:cNvSpPr txBox="1"/>
          <p:nvPr/>
        </p:nvSpPr>
        <p:spPr>
          <a:xfrm>
            <a:off x="0" y="152399"/>
            <a:ext cx="12370694" cy="584775"/>
          </a:xfrm>
          <a:prstGeom prst="rect">
            <a:avLst/>
          </a:prstGeom>
          <a:noFill/>
        </p:spPr>
        <p:txBody>
          <a:bodyPr wrap="none" rtlCol="0">
            <a:spAutoFit/>
          </a:bodyPr>
          <a:lstStyle/>
          <a:p>
            <a:r>
              <a:rPr lang="en-US" sz="3200" dirty="0">
                <a:latin typeface="Comic Sans MS" panose="030F0702030302020204" pitchFamily="66" charset="0"/>
              </a:rPr>
              <a:t>MAKE IT EASY FOR THE READER TO FIND YOUR ANSWERS</a:t>
            </a:r>
          </a:p>
        </p:txBody>
      </p:sp>
      <p:sp>
        <p:nvSpPr>
          <p:cNvPr id="3" name="Content Placeholder 2">
            <a:extLst>
              <a:ext uri="{FF2B5EF4-FFF2-40B4-BE49-F238E27FC236}">
                <a16:creationId xmlns:a16="http://schemas.microsoft.com/office/drawing/2014/main" id="{52F9CA51-4742-4CD8-9F49-DB8337402B76}"/>
              </a:ext>
            </a:extLst>
          </p:cNvPr>
          <p:cNvSpPr>
            <a:spLocks noGrp="1"/>
          </p:cNvSpPr>
          <p:nvPr>
            <p:ph idx="1"/>
          </p:nvPr>
        </p:nvSpPr>
        <p:spPr>
          <a:xfrm>
            <a:off x="255494" y="1012459"/>
            <a:ext cx="11681012" cy="2295517"/>
          </a:xfrm>
        </p:spPr>
        <p:txBody>
          <a:bodyPr/>
          <a:lstStyle/>
          <a:p>
            <a:pPr marL="0" indent="0">
              <a:buNone/>
            </a:pPr>
            <a:r>
              <a:rPr lang="en-US" sz="3600" dirty="0">
                <a:latin typeface="Comic Sans MS" panose="030F0702030302020204" pitchFamily="66" charset="0"/>
              </a:rPr>
              <a:t>THAT SAID . . . </a:t>
            </a:r>
          </a:p>
          <a:p>
            <a:pPr marL="0" indent="0">
              <a:buNone/>
            </a:pPr>
            <a:r>
              <a:rPr lang="en-US" sz="3600" dirty="0">
                <a:latin typeface="Comic Sans MS" panose="030F0702030302020204" pitchFamily="66" charset="0"/>
              </a:rPr>
              <a:t>If you don’t label your sections OR if you write an answer to part A in with your part B answer it still counts. The reader will find it. </a:t>
            </a:r>
          </a:p>
          <a:p>
            <a:pPr marL="0" indent="0">
              <a:buNone/>
            </a:pPr>
            <a:endParaRPr lang="en-US" sz="3600" dirty="0">
              <a:latin typeface="Comic Sans MS" panose="030F0702030302020204" pitchFamily="66" charset="0"/>
            </a:endParaRPr>
          </a:p>
          <a:p>
            <a:pPr marL="0" indent="0">
              <a:buNone/>
            </a:pPr>
            <a:endParaRPr lang="en-US" sz="3600" dirty="0">
              <a:latin typeface="Comic Sans MS" panose="030F0702030302020204" pitchFamily="66" charset="0"/>
            </a:endParaRPr>
          </a:p>
          <a:p>
            <a:pPr marL="0" indent="0">
              <a:buNone/>
            </a:pPr>
            <a:endParaRPr lang="en-US" dirty="0"/>
          </a:p>
        </p:txBody>
      </p:sp>
    </p:spTree>
    <p:extLst>
      <p:ext uri="{BB962C8B-B14F-4D97-AF65-F5344CB8AC3E}">
        <p14:creationId xmlns:p14="http://schemas.microsoft.com/office/powerpoint/2010/main" val="248114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0" y="188843"/>
            <a:ext cx="12822842" cy="6480314"/>
          </a:xfrm>
        </p:spPr>
        <p:txBody>
          <a:bodyPr>
            <a:normAutofit/>
          </a:bodyPr>
          <a:lstStyle/>
          <a:p>
            <a:pPr marL="0" indent="0">
              <a:buNone/>
            </a:pPr>
            <a:r>
              <a:rPr lang="en-US" sz="4800" dirty="0">
                <a:latin typeface="Comic Sans MS" panose="030F0702030302020204" pitchFamily="66" charset="0"/>
              </a:rPr>
              <a:t>Readers will read every word you write.</a:t>
            </a:r>
          </a:p>
          <a:p>
            <a:pPr marL="0" indent="0">
              <a:buNone/>
            </a:pPr>
            <a:endParaRPr lang="en-US" sz="1600" dirty="0">
              <a:latin typeface="Comic Sans MS" panose="030F0702030302020204" pitchFamily="66" charset="0"/>
            </a:endParaRPr>
          </a:p>
          <a:p>
            <a:pPr marL="0" indent="0">
              <a:buNone/>
            </a:pPr>
            <a:r>
              <a:rPr lang="en-US" sz="4800" dirty="0">
                <a:latin typeface="Comic Sans MS" panose="030F0702030302020204" pitchFamily="66" charset="0"/>
              </a:rPr>
              <a:t>If you answer correctly, then contradict your answer later you lose that earned point.</a:t>
            </a:r>
          </a:p>
          <a:p>
            <a:pPr marL="0" indent="0">
              <a:buNone/>
            </a:pPr>
            <a:endParaRPr lang="en-US" sz="4800" dirty="0">
              <a:latin typeface="Comic Sans MS" panose="030F0702030302020204" pitchFamily="66" charset="0"/>
            </a:endParaRPr>
          </a:p>
          <a:p>
            <a:pPr marL="0" indent="0">
              <a:buNone/>
            </a:pPr>
            <a:r>
              <a:rPr lang="en-US" sz="4800" dirty="0">
                <a:latin typeface="Comic Sans MS" panose="030F0702030302020204" pitchFamily="66" charset="0"/>
              </a:rPr>
              <a:t>If you answer incorrectly then go on to correct your error. You get the point.</a:t>
            </a:r>
          </a:p>
          <a:p>
            <a:pPr marL="0" indent="0">
              <a:buNone/>
            </a:pPr>
            <a:endParaRPr lang="en-US" sz="3600" dirty="0">
              <a:latin typeface="Comic Sans MS" panose="030F0702030302020204" pitchFamily="66" charset="0"/>
            </a:endParaRPr>
          </a:p>
        </p:txBody>
      </p:sp>
    </p:spTree>
    <p:extLst>
      <p:ext uri="{BB962C8B-B14F-4D97-AF65-F5344CB8AC3E}">
        <p14:creationId xmlns:p14="http://schemas.microsoft.com/office/powerpoint/2010/main" val="297954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7066A57-7DFB-49D1-8024-51E0D8F524C3}"/>
              </a:ext>
            </a:extLst>
          </p:cNvPr>
          <p:cNvSpPr txBox="1"/>
          <p:nvPr/>
        </p:nvSpPr>
        <p:spPr>
          <a:xfrm>
            <a:off x="389205" y="5093019"/>
            <a:ext cx="11147603" cy="1477328"/>
          </a:xfrm>
          <a:prstGeom prst="rect">
            <a:avLst/>
          </a:prstGeom>
          <a:noFill/>
        </p:spPr>
        <p:txBody>
          <a:bodyPr wrap="none" rtlCol="0">
            <a:spAutoFit/>
          </a:bodyPr>
          <a:lstStyle/>
          <a:p>
            <a:r>
              <a:rPr lang="en-US" sz="3600" dirty="0">
                <a:latin typeface="Comic Sans MS" panose="030F0702030302020204" pitchFamily="66" charset="0"/>
              </a:rPr>
              <a:t>You are trying to show that you understand enough</a:t>
            </a:r>
          </a:p>
          <a:p>
            <a:r>
              <a:rPr lang="en-US" sz="3600" dirty="0">
                <a:latin typeface="Comic Sans MS" panose="030F0702030302020204" pitchFamily="66" charset="0"/>
              </a:rPr>
              <a:t>to earn credit for a year of college level biology </a:t>
            </a:r>
          </a:p>
          <a:p>
            <a:endParaRPr lang="en-US" dirty="0"/>
          </a:p>
        </p:txBody>
      </p:sp>
      <p:sp>
        <p:nvSpPr>
          <p:cNvPr id="11" name="TextBox 10">
            <a:extLst>
              <a:ext uri="{FF2B5EF4-FFF2-40B4-BE49-F238E27FC236}">
                <a16:creationId xmlns:a16="http://schemas.microsoft.com/office/drawing/2014/main" id="{E551D7CC-C1E9-4EE8-9DC0-5220AF5401D6}"/>
              </a:ext>
            </a:extLst>
          </p:cNvPr>
          <p:cNvSpPr txBox="1"/>
          <p:nvPr/>
        </p:nvSpPr>
        <p:spPr>
          <a:xfrm>
            <a:off x="189924" y="4074477"/>
            <a:ext cx="9871402" cy="707886"/>
          </a:xfrm>
          <a:prstGeom prst="rect">
            <a:avLst/>
          </a:prstGeom>
          <a:noFill/>
        </p:spPr>
        <p:txBody>
          <a:bodyPr wrap="square" rtlCol="0">
            <a:spAutoFit/>
          </a:bodyPr>
          <a:lstStyle/>
          <a:p>
            <a:r>
              <a:rPr lang="en-US" sz="4000" dirty="0">
                <a:solidFill>
                  <a:srgbClr val="7030A0"/>
                </a:solidFill>
                <a:latin typeface="Comic Sans MS" panose="030F0702030302020204" pitchFamily="66" charset="0"/>
              </a:rPr>
              <a:t>SHOW WHAT YOU KNOW</a:t>
            </a:r>
          </a:p>
        </p:txBody>
      </p:sp>
      <p:pic>
        <p:nvPicPr>
          <p:cNvPr id="7170" name="Picture 2">
            <a:extLst>
              <a:ext uri="{FF2B5EF4-FFF2-40B4-BE49-F238E27FC236}">
                <a16:creationId xmlns:a16="http://schemas.microsoft.com/office/drawing/2014/main" id="{49A73E8C-3C50-4B06-AAEF-36DCF5875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7302" y="1509055"/>
            <a:ext cx="3528047" cy="31928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1E55D2E-40C0-4C09-BE83-606CBE57B7F5}"/>
              </a:ext>
            </a:extLst>
          </p:cNvPr>
          <p:cNvSpPr/>
          <p:nvPr/>
        </p:nvSpPr>
        <p:spPr>
          <a:xfrm>
            <a:off x="7527133" y="6534577"/>
            <a:ext cx="4664867" cy="307777"/>
          </a:xfrm>
          <a:prstGeom prst="rect">
            <a:avLst/>
          </a:prstGeom>
        </p:spPr>
        <p:txBody>
          <a:bodyPr wrap="none">
            <a:spAutoFit/>
          </a:bodyPr>
          <a:lstStyle/>
          <a:p>
            <a:r>
              <a:rPr lang="en-US" sz="1400" dirty="0">
                <a:solidFill>
                  <a:srgbClr val="7030A0"/>
                </a:solidFill>
                <a:hlinkClick r:id="rId3">
                  <a:extLst>
                    <a:ext uri="{A12FA001-AC4F-418D-AE19-62706E023703}">
                      <ahyp:hlinkClr xmlns:ahyp="http://schemas.microsoft.com/office/drawing/2018/hyperlinkcolor" val="tx"/>
                    </a:ext>
                  </a:extLst>
                </a:hlinkClick>
              </a:rPr>
              <a:t>https://media.makeameme.org/created/what-if-i-6240ud.jpg</a:t>
            </a:r>
            <a:endParaRPr lang="en-US" sz="1400" dirty="0">
              <a:solidFill>
                <a:srgbClr val="7030A0"/>
              </a:solidFill>
            </a:endParaRPr>
          </a:p>
        </p:txBody>
      </p:sp>
      <p:sp>
        <p:nvSpPr>
          <p:cNvPr id="3" name="Rectangle 2">
            <a:extLst>
              <a:ext uri="{FF2B5EF4-FFF2-40B4-BE49-F238E27FC236}">
                <a16:creationId xmlns:a16="http://schemas.microsoft.com/office/drawing/2014/main" id="{D5C61F78-6B24-477C-BA50-76C0C1D3593F}"/>
              </a:ext>
            </a:extLst>
          </p:cNvPr>
          <p:cNvSpPr/>
          <p:nvPr/>
        </p:nvSpPr>
        <p:spPr>
          <a:xfrm>
            <a:off x="189924" y="2336055"/>
            <a:ext cx="6173485" cy="769441"/>
          </a:xfrm>
          <a:prstGeom prst="rect">
            <a:avLst/>
          </a:prstGeom>
        </p:spPr>
        <p:txBody>
          <a:bodyPr wrap="none">
            <a:spAutoFit/>
          </a:bodyPr>
          <a:lstStyle/>
          <a:p>
            <a:r>
              <a:rPr lang="en-US" sz="4400" dirty="0">
                <a:solidFill>
                  <a:srgbClr val="7030A0"/>
                </a:solidFill>
                <a:latin typeface="Comic Sans MS" panose="030F0702030302020204" pitchFamily="66" charset="0"/>
              </a:rPr>
              <a:t>USE AP LEVEL VOCAB</a:t>
            </a:r>
            <a:endParaRPr lang="en-US" sz="4400" dirty="0"/>
          </a:p>
        </p:txBody>
      </p:sp>
      <p:pic>
        <p:nvPicPr>
          <p:cNvPr id="6" name="Picture 5">
            <a:extLst>
              <a:ext uri="{FF2B5EF4-FFF2-40B4-BE49-F238E27FC236}">
                <a16:creationId xmlns:a16="http://schemas.microsoft.com/office/drawing/2014/main" id="{3483FF55-6D79-486D-9102-D3F3D4EFE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325" y="1270761"/>
            <a:ext cx="3810000" cy="3810000"/>
          </a:xfrm>
          <a:prstGeom prst="rect">
            <a:avLst/>
          </a:prstGeom>
        </p:spPr>
      </p:pic>
      <p:sp>
        <p:nvSpPr>
          <p:cNvPr id="7" name="Rectangle 6">
            <a:extLst>
              <a:ext uri="{FF2B5EF4-FFF2-40B4-BE49-F238E27FC236}">
                <a16:creationId xmlns:a16="http://schemas.microsoft.com/office/drawing/2014/main" id="{2CBA7F22-9168-4D76-873E-3E47722DA21A}"/>
              </a:ext>
            </a:extLst>
          </p:cNvPr>
          <p:cNvSpPr/>
          <p:nvPr/>
        </p:nvSpPr>
        <p:spPr>
          <a:xfrm>
            <a:off x="189924" y="287653"/>
            <a:ext cx="12002076" cy="1446550"/>
          </a:xfrm>
          <a:prstGeom prst="rect">
            <a:avLst/>
          </a:prstGeom>
        </p:spPr>
        <p:txBody>
          <a:bodyPr wrap="square">
            <a:spAutoFit/>
          </a:bodyPr>
          <a:lstStyle/>
          <a:p>
            <a:r>
              <a:rPr lang="en-US" sz="4400" dirty="0">
                <a:solidFill>
                  <a:srgbClr val="7030A0"/>
                </a:solidFill>
                <a:latin typeface="Comic Sans MS" panose="030F0702030302020204" pitchFamily="66" charset="0"/>
              </a:rPr>
              <a:t>NO POINTS FOR JUST REPEATING INFO GIVEN IN THE PROMPT</a:t>
            </a:r>
          </a:p>
        </p:txBody>
      </p:sp>
    </p:spTree>
    <p:extLst>
      <p:ext uri="{BB962C8B-B14F-4D97-AF65-F5344CB8AC3E}">
        <p14:creationId xmlns:p14="http://schemas.microsoft.com/office/powerpoint/2010/main" val="321839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C1B3A-20A7-4446-868A-AAEFAFB75380}"/>
              </a:ext>
            </a:extLst>
          </p:cNvPr>
          <p:cNvSpPr/>
          <p:nvPr/>
        </p:nvSpPr>
        <p:spPr>
          <a:xfrm>
            <a:off x="5426669" y="6611779"/>
            <a:ext cx="7132883" cy="246221"/>
          </a:xfrm>
          <a:prstGeom prst="rect">
            <a:avLst/>
          </a:prstGeom>
        </p:spPr>
        <p:txBody>
          <a:bodyPr wrap="square">
            <a:spAutoFit/>
          </a:bodyPr>
          <a:lstStyle/>
          <a:p>
            <a:r>
              <a:rPr lang="en-US" sz="1000" dirty="0">
                <a:latin typeface="Comic Sans MS" panose="030F0702030302020204" pitchFamily="66" charset="0"/>
              </a:rPr>
              <a:t>https://www.facebook.com/photo.php?fbid=10213781773914903&amp;set=p.10213781773914903&amp;type=3&amp;theater</a:t>
            </a:r>
          </a:p>
        </p:txBody>
      </p:sp>
      <p:pic>
        <p:nvPicPr>
          <p:cNvPr id="12" name="Picture 11">
            <a:extLst>
              <a:ext uri="{FF2B5EF4-FFF2-40B4-BE49-F238E27FC236}">
                <a16:creationId xmlns:a16="http://schemas.microsoft.com/office/drawing/2014/main" id="{1C9BCF3F-10D1-445E-A615-1EFFBC34C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69" y="1061699"/>
            <a:ext cx="5579261" cy="5397936"/>
          </a:xfrm>
          <a:prstGeom prst="rect">
            <a:avLst/>
          </a:prstGeom>
        </p:spPr>
      </p:pic>
      <p:sp>
        <p:nvSpPr>
          <p:cNvPr id="2" name="Rectangle 1">
            <a:extLst>
              <a:ext uri="{FF2B5EF4-FFF2-40B4-BE49-F238E27FC236}">
                <a16:creationId xmlns:a16="http://schemas.microsoft.com/office/drawing/2014/main" id="{4BC613C4-232E-476E-8536-97160136E031}"/>
              </a:ext>
            </a:extLst>
          </p:cNvPr>
          <p:cNvSpPr/>
          <p:nvPr/>
        </p:nvSpPr>
        <p:spPr>
          <a:xfrm>
            <a:off x="372577" y="184536"/>
            <a:ext cx="6183103" cy="1754326"/>
          </a:xfrm>
          <a:prstGeom prst="rect">
            <a:avLst/>
          </a:prstGeom>
        </p:spPr>
        <p:txBody>
          <a:bodyPr wrap="none">
            <a:spAutoFit/>
          </a:bodyPr>
          <a:lstStyle/>
          <a:p>
            <a:r>
              <a:rPr lang="en-US" sz="3600" dirty="0">
                <a:solidFill>
                  <a:srgbClr val="7030A0"/>
                </a:solidFill>
                <a:latin typeface="Comic Sans MS" panose="030F0702030302020204" pitchFamily="66" charset="0"/>
              </a:rPr>
              <a:t>WATCH YOUR PRONOUNS</a:t>
            </a:r>
          </a:p>
          <a:p>
            <a:endParaRPr lang="en-US" sz="3600" dirty="0">
              <a:solidFill>
                <a:srgbClr val="7030A0"/>
              </a:solidFill>
              <a:latin typeface="Comic Sans MS" panose="030F0702030302020204" pitchFamily="66" charset="0"/>
            </a:endParaRPr>
          </a:p>
          <a:p>
            <a:r>
              <a:rPr lang="en-US" sz="3200" dirty="0">
                <a:solidFill>
                  <a:srgbClr val="7030A0"/>
                </a:solidFill>
                <a:latin typeface="Comic Sans MS" panose="030F0702030302020204" pitchFamily="66" charset="0"/>
              </a:rPr>
              <a:t>IT CHANGED</a:t>
            </a:r>
            <a:r>
              <a:rPr lang="en-US" sz="3600" dirty="0">
                <a:solidFill>
                  <a:srgbClr val="7030A0"/>
                </a:solidFill>
                <a:latin typeface="Comic Sans MS" panose="030F0702030302020204" pitchFamily="66" charset="0"/>
              </a:rPr>
              <a:t>.</a:t>
            </a:r>
          </a:p>
        </p:txBody>
      </p:sp>
      <p:pic>
        <p:nvPicPr>
          <p:cNvPr id="5" name="Picture 4">
            <a:extLst>
              <a:ext uri="{FF2B5EF4-FFF2-40B4-BE49-F238E27FC236}">
                <a16:creationId xmlns:a16="http://schemas.microsoft.com/office/drawing/2014/main" id="{4A1D6460-B058-48B5-BD39-6A9B38187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16" y="1004690"/>
            <a:ext cx="1108146" cy="1108146"/>
          </a:xfrm>
          <a:prstGeom prst="rect">
            <a:avLst/>
          </a:prstGeom>
        </p:spPr>
      </p:pic>
      <p:sp>
        <p:nvSpPr>
          <p:cNvPr id="3" name="Rectangle 2">
            <a:extLst>
              <a:ext uri="{FF2B5EF4-FFF2-40B4-BE49-F238E27FC236}">
                <a16:creationId xmlns:a16="http://schemas.microsoft.com/office/drawing/2014/main" id="{BEDC312D-3153-4EB1-988C-9ACF6877656E}"/>
              </a:ext>
            </a:extLst>
          </p:cNvPr>
          <p:cNvSpPr/>
          <p:nvPr/>
        </p:nvSpPr>
        <p:spPr>
          <a:xfrm>
            <a:off x="832257" y="1938862"/>
            <a:ext cx="5263742" cy="1384995"/>
          </a:xfrm>
          <a:prstGeom prst="rect">
            <a:avLst/>
          </a:prstGeom>
        </p:spPr>
        <p:txBody>
          <a:bodyPr wrap="square">
            <a:spAutoFit/>
          </a:bodyPr>
          <a:lstStyle/>
          <a:p>
            <a:r>
              <a:rPr lang="en-US" sz="2800" dirty="0">
                <a:solidFill>
                  <a:srgbClr val="7030A0"/>
                </a:solidFill>
                <a:latin typeface="Comic Sans MS" panose="030F0702030302020204" pitchFamily="66" charset="0"/>
              </a:rPr>
              <a:t>What changed?</a:t>
            </a:r>
            <a:br>
              <a:rPr lang="en-US" sz="2800" dirty="0">
                <a:solidFill>
                  <a:srgbClr val="7030A0"/>
                </a:solidFill>
                <a:latin typeface="Comic Sans MS" panose="030F0702030302020204" pitchFamily="66" charset="0"/>
              </a:rPr>
            </a:br>
            <a:r>
              <a:rPr lang="en-US" sz="2800" dirty="0">
                <a:solidFill>
                  <a:srgbClr val="7030A0"/>
                </a:solidFill>
                <a:latin typeface="Comic Sans MS" panose="030F0702030302020204" pitchFamily="66" charset="0"/>
              </a:rPr>
              <a:t>How did it change?</a:t>
            </a:r>
            <a:br>
              <a:rPr lang="en-US" sz="2800" dirty="0">
                <a:solidFill>
                  <a:srgbClr val="7030A0"/>
                </a:solidFill>
                <a:latin typeface="Comic Sans MS" panose="030F0702030302020204" pitchFamily="66" charset="0"/>
              </a:rPr>
            </a:br>
            <a:r>
              <a:rPr lang="en-US" sz="2800" dirty="0">
                <a:solidFill>
                  <a:srgbClr val="7030A0"/>
                </a:solidFill>
                <a:latin typeface="Comic Sans MS" panose="030F0702030302020204" pitchFamily="66" charset="0"/>
              </a:rPr>
              <a:t>How do you know?</a:t>
            </a:r>
          </a:p>
        </p:txBody>
      </p:sp>
      <p:sp>
        <p:nvSpPr>
          <p:cNvPr id="8" name="TextBox 7">
            <a:extLst>
              <a:ext uri="{FF2B5EF4-FFF2-40B4-BE49-F238E27FC236}">
                <a16:creationId xmlns:a16="http://schemas.microsoft.com/office/drawing/2014/main" id="{2F03E86F-E12D-4471-958F-E1457021E059}"/>
              </a:ext>
            </a:extLst>
          </p:cNvPr>
          <p:cNvSpPr txBox="1"/>
          <p:nvPr/>
        </p:nvSpPr>
        <p:spPr>
          <a:xfrm>
            <a:off x="158916" y="3534144"/>
            <a:ext cx="6281530" cy="584775"/>
          </a:xfrm>
          <a:prstGeom prst="rect">
            <a:avLst/>
          </a:prstGeom>
          <a:noFill/>
        </p:spPr>
        <p:txBody>
          <a:bodyPr wrap="square">
            <a:spAutoFit/>
          </a:bodyPr>
          <a:lstStyle/>
          <a:p>
            <a:r>
              <a:rPr lang="en-US" sz="3200" dirty="0">
                <a:solidFill>
                  <a:srgbClr val="7030A0"/>
                </a:solidFill>
                <a:latin typeface="Comic Sans MS" panose="030F0702030302020204" pitchFamily="66" charset="0"/>
              </a:rPr>
              <a:t>Don’t be vague/over dramatic</a:t>
            </a:r>
          </a:p>
        </p:txBody>
      </p:sp>
      <p:sp>
        <p:nvSpPr>
          <p:cNvPr id="11" name="TextBox 10">
            <a:extLst>
              <a:ext uri="{FF2B5EF4-FFF2-40B4-BE49-F238E27FC236}">
                <a16:creationId xmlns:a16="http://schemas.microsoft.com/office/drawing/2014/main" id="{8474F91B-BD54-4E43-BB30-32ACCA53355C}"/>
              </a:ext>
            </a:extLst>
          </p:cNvPr>
          <p:cNvSpPr txBox="1"/>
          <p:nvPr/>
        </p:nvSpPr>
        <p:spPr>
          <a:xfrm>
            <a:off x="458584" y="4037428"/>
            <a:ext cx="6281530"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It will  &gt; &gt; &gt;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 . be harmful to organism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omic Sans MS" panose="030F0702030302020204" pitchFamily="66" charset="0"/>
              </a:rPr>
              <a:t>. . . will help organism</a:t>
            </a:r>
            <a:b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 . Everything will die.</a:t>
            </a:r>
          </a:p>
        </p:txBody>
      </p:sp>
      <p:pic>
        <p:nvPicPr>
          <p:cNvPr id="13" name="Picture 12">
            <a:extLst>
              <a:ext uri="{FF2B5EF4-FFF2-40B4-BE49-F238E27FC236}">
                <a16:creationId xmlns:a16="http://schemas.microsoft.com/office/drawing/2014/main" id="{502C2A58-9E89-472B-A118-DDC7FB44E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498" y="4715366"/>
            <a:ext cx="1108146" cy="1108146"/>
          </a:xfrm>
          <a:prstGeom prst="rect">
            <a:avLst/>
          </a:prstGeom>
        </p:spPr>
      </p:pic>
    </p:spTree>
    <p:extLst>
      <p:ext uri="{BB962C8B-B14F-4D97-AF65-F5344CB8AC3E}">
        <p14:creationId xmlns:p14="http://schemas.microsoft.com/office/powerpoint/2010/main" val="23002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sp>
        <p:nvSpPr>
          <p:cNvPr id="250" name="Google Shape;250;p21"/>
          <p:cNvSpPr txBox="1">
            <a:spLocks noGrp="1"/>
          </p:cNvSpPr>
          <p:nvPr>
            <p:ph type="title"/>
          </p:nvPr>
        </p:nvSpPr>
        <p:spPr>
          <a:xfrm>
            <a:off x="112541" y="194333"/>
            <a:ext cx="12028025" cy="762270"/>
          </a:xfrm>
          <a:prstGeom prst="rect">
            <a:avLst/>
          </a:prstGeom>
        </p:spPr>
        <p:txBody>
          <a:bodyPr spcFirstLastPara="1" wrap="square" lIns="121900" tIns="121900" rIns="121900" bIns="121900" anchor="b" anchorCtr="0">
            <a:noAutofit/>
          </a:bodyPr>
          <a:lstStyle/>
          <a:p>
            <a:r>
              <a:rPr lang="en" sz="3733" b="1" dirty="0">
                <a:solidFill>
                  <a:schemeClr val="tx1"/>
                </a:solidFill>
                <a:latin typeface="Comic Sans MS" panose="030F0702030302020204" pitchFamily="66" charset="0"/>
              </a:rPr>
              <a:t>ANSWERS SHOULD BE COMPLETE!</a:t>
            </a:r>
            <a:endParaRPr sz="3733" b="1" dirty="0">
              <a:solidFill>
                <a:schemeClr val="tx1"/>
              </a:solidFill>
              <a:latin typeface="Comic Sans MS" panose="030F0702030302020204" pitchFamily="66" charset="0"/>
            </a:endParaRPr>
          </a:p>
        </p:txBody>
      </p:sp>
      <p:sp>
        <p:nvSpPr>
          <p:cNvPr id="251" name="Google Shape;251;p21"/>
          <p:cNvSpPr txBox="1">
            <a:spLocks noGrp="1"/>
          </p:cNvSpPr>
          <p:nvPr>
            <p:ph type="body" idx="1"/>
          </p:nvPr>
        </p:nvSpPr>
        <p:spPr>
          <a:xfrm>
            <a:off x="112540" y="956603"/>
            <a:ext cx="12028025" cy="4596800"/>
          </a:xfrm>
          <a:prstGeom prst="rect">
            <a:avLst/>
          </a:prstGeom>
        </p:spPr>
        <p:txBody>
          <a:bodyPr spcFirstLastPara="1" wrap="square" lIns="121900" tIns="121900" rIns="121900" bIns="121900" anchor="t" anchorCtr="0">
            <a:noAutofit/>
          </a:bodyPr>
          <a:lstStyle/>
          <a:p>
            <a:pPr marL="0" indent="0">
              <a:buNone/>
            </a:pPr>
            <a:r>
              <a:rPr lang="en" sz="2400" b="1" dirty="0">
                <a:solidFill>
                  <a:schemeClr val="tx1"/>
                </a:solidFill>
                <a:latin typeface="Comic Sans MS" panose="030F0702030302020204" pitchFamily="66" charset="0"/>
              </a:rPr>
              <a:t>Units with Numbers:</a:t>
            </a:r>
            <a:r>
              <a:rPr lang="en" sz="2400" dirty="0">
                <a:solidFill>
                  <a:schemeClr val="tx1"/>
                </a:solidFill>
                <a:latin typeface="Comic Sans MS" panose="030F0702030302020204" pitchFamily="66" charset="0"/>
              </a:rPr>
              <a:t> </a:t>
            </a:r>
            <a:endParaRPr sz="2400" dirty="0">
              <a:solidFill>
                <a:schemeClr val="tx1"/>
              </a:solidFill>
              <a:latin typeface="Comic Sans MS" panose="030F0702030302020204" pitchFamily="66" charset="0"/>
            </a:endParaRPr>
          </a:p>
          <a:p>
            <a:pPr marL="0" indent="0">
              <a:buNone/>
            </a:pPr>
            <a:r>
              <a:rPr lang="en" sz="2400" dirty="0">
                <a:solidFill>
                  <a:schemeClr val="tx1"/>
                </a:solidFill>
                <a:latin typeface="Comic Sans MS" panose="030F0702030302020204" pitchFamily="66" charset="0"/>
              </a:rPr>
              <a:t>When asked to discuss quantitative data, don’t forget to include units.  Credit is not granted for numbers without units. </a:t>
            </a:r>
            <a:endParaRPr sz="2400" i="1" dirty="0">
              <a:solidFill>
                <a:schemeClr val="tx1"/>
              </a:solidFill>
              <a:latin typeface="Comic Sans MS" panose="030F0702030302020204" pitchFamily="66" charset="0"/>
            </a:endParaRPr>
          </a:p>
        </p:txBody>
      </p:sp>
      <p:sp>
        <p:nvSpPr>
          <p:cNvPr id="252" name="Google Shape;252;p21"/>
          <p:cNvSpPr txBox="1">
            <a:spLocks noGrp="1"/>
          </p:cNvSpPr>
          <p:nvPr>
            <p:ph type="body" idx="2"/>
          </p:nvPr>
        </p:nvSpPr>
        <p:spPr>
          <a:xfrm>
            <a:off x="140676" y="2533620"/>
            <a:ext cx="12028024" cy="1517875"/>
          </a:xfrm>
          <a:prstGeom prst="rect">
            <a:avLst/>
          </a:prstGeom>
        </p:spPr>
        <p:txBody>
          <a:bodyPr spcFirstLastPara="1" wrap="square" lIns="121900" tIns="121900" rIns="121900" bIns="121900" anchor="t" anchorCtr="0">
            <a:noAutofit/>
          </a:bodyPr>
          <a:lstStyle/>
          <a:p>
            <a:pPr marL="0" indent="0">
              <a:buNone/>
            </a:pPr>
            <a:r>
              <a:rPr lang="en" sz="2400" b="1" dirty="0">
                <a:solidFill>
                  <a:schemeClr val="tx1"/>
                </a:solidFill>
                <a:latin typeface="Comic Sans MS" panose="030F0702030302020204" pitchFamily="66" charset="0"/>
              </a:rPr>
              <a:t>Directionality in Trends:</a:t>
            </a:r>
            <a:endParaRPr sz="2400" b="1" dirty="0">
              <a:solidFill>
                <a:schemeClr val="tx1"/>
              </a:solidFill>
              <a:latin typeface="Comic Sans MS" panose="030F0702030302020204" pitchFamily="66" charset="0"/>
            </a:endParaRPr>
          </a:p>
          <a:p>
            <a:pPr marL="0" indent="0">
              <a:buNone/>
            </a:pPr>
            <a:r>
              <a:rPr lang="en" sz="2400" dirty="0">
                <a:solidFill>
                  <a:schemeClr val="tx1"/>
                </a:solidFill>
                <a:latin typeface="Comic Sans MS" panose="030F0702030302020204" pitchFamily="66" charset="0"/>
              </a:rPr>
              <a:t>If asked to describe a trend, be sure to address whether the trend is increasing, decreasing or remaining constant.</a:t>
            </a:r>
            <a:endParaRPr sz="2400" dirty="0">
              <a:solidFill>
                <a:schemeClr val="tx1"/>
              </a:solidFill>
              <a:latin typeface="Comic Sans MS" panose="030F0702030302020204" pitchFamily="66" charset="0"/>
            </a:endParaRPr>
          </a:p>
        </p:txBody>
      </p:sp>
      <p:sp>
        <p:nvSpPr>
          <p:cNvPr id="253" name="Google Shape;253;p21"/>
          <p:cNvSpPr txBox="1">
            <a:spLocks noGrp="1"/>
          </p:cNvSpPr>
          <p:nvPr>
            <p:ph type="body" idx="3"/>
          </p:nvPr>
        </p:nvSpPr>
        <p:spPr>
          <a:xfrm>
            <a:off x="112540" y="4298246"/>
            <a:ext cx="12140567" cy="1517875"/>
          </a:xfrm>
          <a:prstGeom prst="rect">
            <a:avLst/>
          </a:prstGeom>
        </p:spPr>
        <p:txBody>
          <a:bodyPr spcFirstLastPara="1" wrap="square" lIns="121900" tIns="121900" rIns="121900" bIns="121900" anchor="t" anchorCtr="0">
            <a:noAutofit/>
          </a:bodyPr>
          <a:lstStyle/>
          <a:p>
            <a:pPr marL="0" indent="0">
              <a:buClr>
                <a:schemeClr val="dk1"/>
              </a:buClr>
              <a:buSzPts val="1100"/>
              <a:buNone/>
            </a:pPr>
            <a:r>
              <a:rPr lang="en" sz="2400" b="1" dirty="0">
                <a:solidFill>
                  <a:schemeClr val="tx1"/>
                </a:solidFill>
                <a:latin typeface="Comic Sans MS" panose="030F0702030302020204" pitchFamily="66" charset="0"/>
              </a:rPr>
              <a:t>Making Comparisons:</a:t>
            </a:r>
            <a:r>
              <a:rPr lang="en" sz="2400" dirty="0">
                <a:solidFill>
                  <a:schemeClr val="tx1"/>
                </a:solidFill>
                <a:latin typeface="Comic Sans MS" panose="030F0702030302020204" pitchFamily="66" charset="0"/>
              </a:rPr>
              <a:t> </a:t>
            </a:r>
            <a:endParaRPr sz="2400" dirty="0">
              <a:solidFill>
                <a:schemeClr val="tx1"/>
              </a:solidFill>
              <a:latin typeface="Comic Sans MS" panose="030F0702030302020204" pitchFamily="66" charset="0"/>
            </a:endParaRPr>
          </a:p>
          <a:p>
            <a:pPr marL="0" indent="0">
              <a:buClr>
                <a:schemeClr val="dk1"/>
              </a:buClr>
              <a:buSzPts val="1100"/>
              <a:buNone/>
            </a:pPr>
            <a:r>
              <a:rPr lang="en" sz="2400" dirty="0">
                <a:solidFill>
                  <a:schemeClr val="tx1"/>
                </a:solidFill>
                <a:latin typeface="Comic Sans MS" panose="030F0702030302020204" pitchFamily="66" charset="0"/>
              </a:rPr>
              <a:t>If asked to compare two groups or explain differences between them, be sure you address </a:t>
            </a:r>
            <a:r>
              <a:rPr lang="en" sz="2400" u="sng" dirty="0">
                <a:solidFill>
                  <a:srgbClr val="FF0000"/>
                </a:solidFill>
                <a:latin typeface="Comic Sans MS" panose="030F0702030302020204" pitchFamily="66" charset="0"/>
              </a:rPr>
              <a:t>BOTH</a:t>
            </a:r>
            <a:r>
              <a:rPr lang="en" sz="2400" dirty="0">
                <a:solidFill>
                  <a:schemeClr val="tx1"/>
                </a:solidFill>
                <a:latin typeface="Comic Sans MS" panose="030F0702030302020204" pitchFamily="66" charset="0"/>
              </a:rPr>
              <a:t> groups, not just one.</a:t>
            </a:r>
            <a:endParaRPr sz="2400" b="1" dirty="0">
              <a:solidFill>
                <a:schemeClr val="tx1"/>
              </a:solidFill>
              <a:latin typeface="Comic Sans MS" panose="030F0702030302020204" pitchFamily="66" charset="0"/>
            </a:endParaRPr>
          </a:p>
        </p:txBody>
      </p:sp>
      <p:sp>
        <p:nvSpPr>
          <p:cNvPr id="254" name="Google Shape;254;p21"/>
          <p:cNvSpPr txBox="1">
            <a:spLocks noGrp="1"/>
          </p:cNvSpPr>
          <p:nvPr>
            <p:ph type="sldNum" idx="12"/>
          </p:nvPr>
        </p:nvSpPr>
        <p:spPr>
          <a:xfrm>
            <a:off x="11514167" y="6335500"/>
            <a:ext cx="626400" cy="5220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14</a:t>
            </a:fld>
            <a:endParaRPr kern="0" dirty="0"/>
          </a:p>
        </p:txBody>
      </p:sp>
      <p:sp>
        <p:nvSpPr>
          <p:cNvPr id="2" name="TextBox 1">
            <a:extLst>
              <a:ext uri="{FF2B5EF4-FFF2-40B4-BE49-F238E27FC236}">
                <a16:creationId xmlns:a16="http://schemas.microsoft.com/office/drawing/2014/main" id="{4C3BEA90-C864-4461-8DC2-383DE0C7DE55}"/>
              </a:ext>
            </a:extLst>
          </p:cNvPr>
          <p:cNvSpPr txBox="1"/>
          <p:nvPr/>
        </p:nvSpPr>
        <p:spPr>
          <a:xfrm>
            <a:off x="51433" y="6488168"/>
            <a:ext cx="3095719" cy="369332"/>
          </a:xfrm>
          <a:prstGeom prst="rect">
            <a:avLst/>
          </a:prstGeom>
          <a:noFill/>
        </p:spPr>
        <p:txBody>
          <a:bodyPr wrap="none" rtlCol="0">
            <a:spAutoFit/>
          </a:bodyPr>
          <a:lstStyle/>
          <a:p>
            <a:r>
              <a:rPr lang="en-US" dirty="0"/>
              <a:t>Slide from LEE FERGUSON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1000"/>
                                        <p:tgtEl>
                                          <p:spTgt spid="2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fade">
                                      <p:cBhvr>
                                        <p:cTn id="17"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C1B3A-20A7-4446-868A-AAEFAFB75380}"/>
              </a:ext>
            </a:extLst>
          </p:cNvPr>
          <p:cNvSpPr/>
          <p:nvPr/>
        </p:nvSpPr>
        <p:spPr>
          <a:xfrm>
            <a:off x="7441000" y="-1057"/>
            <a:ext cx="5758166" cy="246221"/>
          </a:xfrm>
          <a:prstGeom prst="rect">
            <a:avLst/>
          </a:prstGeom>
        </p:spPr>
        <p:txBody>
          <a:bodyPr wrap="square">
            <a:spAutoFit/>
          </a:bodyPr>
          <a:lstStyle/>
          <a:p>
            <a:r>
              <a:rPr lang="en-US" sz="1000" dirty="0">
                <a:hlinkClick r:id="rId2"/>
              </a:rPr>
              <a:t>http://inpathybulletin.com/wp-content/uploads/2014/06/erasing-your-VP-mistakes.jpg</a:t>
            </a:r>
            <a:endParaRPr lang="en-US" sz="1000" dirty="0">
              <a:latin typeface="Comic Sans MS" panose="030F0702030302020204" pitchFamily="66" charset="0"/>
            </a:endParaRPr>
          </a:p>
        </p:txBody>
      </p:sp>
      <p:sp>
        <p:nvSpPr>
          <p:cNvPr id="2" name="Rectangle 1">
            <a:extLst>
              <a:ext uri="{FF2B5EF4-FFF2-40B4-BE49-F238E27FC236}">
                <a16:creationId xmlns:a16="http://schemas.microsoft.com/office/drawing/2014/main" id="{4BC613C4-232E-476E-8536-97160136E031}"/>
              </a:ext>
            </a:extLst>
          </p:cNvPr>
          <p:cNvSpPr/>
          <p:nvPr/>
        </p:nvSpPr>
        <p:spPr>
          <a:xfrm>
            <a:off x="276446" y="205299"/>
            <a:ext cx="6886822" cy="1754326"/>
          </a:xfrm>
          <a:prstGeom prst="rect">
            <a:avLst/>
          </a:prstGeom>
        </p:spPr>
        <p:txBody>
          <a:bodyPr wrap="none">
            <a:spAutoFit/>
          </a:bodyPr>
          <a:lstStyle/>
          <a:p>
            <a:r>
              <a:rPr lang="en-US" sz="3600" dirty="0">
                <a:solidFill>
                  <a:srgbClr val="7030A0"/>
                </a:solidFill>
                <a:latin typeface="Comic Sans MS" panose="030F0702030302020204" pitchFamily="66" charset="0"/>
              </a:rPr>
              <a:t>IF YOU MAKE A MISTAKE . . .</a:t>
            </a:r>
          </a:p>
          <a:p>
            <a:endParaRPr lang="en-US" sz="3600" dirty="0">
              <a:solidFill>
                <a:srgbClr val="7030A0"/>
              </a:solidFill>
              <a:latin typeface="Comic Sans MS" panose="030F0702030302020204" pitchFamily="66" charset="0"/>
            </a:endParaRPr>
          </a:p>
          <a:p>
            <a:endParaRPr lang="en-US" sz="3600" dirty="0">
              <a:solidFill>
                <a:srgbClr val="7030A0"/>
              </a:solidFill>
              <a:latin typeface="Comic Sans MS" panose="030F0702030302020204" pitchFamily="66" charset="0"/>
            </a:endParaRPr>
          </a:p>
        </p:txBody>
      </p:sp>
      <p:sp>
        <p:nvSpPr>
          <p:cNvPr id="3" name="Rectangle 2">
            <a:extLst>
              <a:ext uri="{FF2B5EF4-FFF2-40B4-BE49-F238E27FC236}">
                <a16:creationId xmlns:a16="http://schemas.microsoft.com/office/drawing/2014/main" id="{BEDC312D-3153-4EB1-988C-9ACF6877656E}"/>
              </a:ext>
            </a:extLst>
          </p:cNvPr>
          <p:cNvSpPr/>
          <p:nvPr/>
        </p:nvSpPr>
        <p:spPr>
          <a:xfrm>
            <a:off x="276445" y="1174794"/>
            <a:ext cx="7449571" cy="584775"/>
          </a:xfrm>
          <a:prstGeom prst="rect">
            <a:avLst/>
          </a:prstGeom>
        </p:spPr>
        <p:txBody>
          <a:bodyPr wrap="square">
            <a:spAutoFit/>
          </a:bodyPr>
          <a:lstStyle/>
          <a:p>
            <a:r>
              <a:rPr lang="en-US" sz="3200" dirty="0">
                <a:solidFill>
                  <a:srgbClr val="7030A0"/>
                </a:solidFill>
                <a:latin typeface="Comic Sans MS" panose="030F0702030302020204" pitchFamily="66" charset="0"/>
              </a:rPr>
              <a:t>Simply draw a line through it. </a:t>
            </a:r>
          </a:p>
        </p:txBody>
      </p:sp>
      <p:pic>
        <p:nvPicPr>
          <p:cNvPr id="1026" name="Picture 2">
            <a:extLst>
              <a:ext uri="{FF2B5EF4-FFF2-40B4-BE49-F238E27FC236}">
                <a16:creationId xmlns:a16="http://schemas.microsoft.com/office/drawing/2014/main" id="{59E7EEAB-0677-4F3A-810F-53056E59A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2648" y="294695"/>
            <a:ext cx="3472906" cy="2418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8F3B9C0-58B1-4E2C-87A9-DE043ED48F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3" t="22207" r="3252" b="22150"/>
          <a:stretch/>
        </p:blipFill>
        <p:spPr bwMode="auto">
          <a:xfrm>
            <a:off x="625383" y="2505692"/>
            <a:ext cx="7458949" cy="3275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0B627E3-ABB6-463A-A981-A2556991F126}"/>
              </a:ext>
            </a:extLst>
          </p:cNvPr>
          <p:cNvSpPr/>
          <p:nvPr/>
        </p:nvSpPr>
        <p:spPr>
          <a:xfrm>
            <a:off x="463825" y="6611779"/>
            <a:ext cx="10442713" cy="246221"/>
          </a:xfrm>
          <a:prstGeom prst="rect">
            <a:avLst/>
          </a:prstGeom>
        </p:spPr>
        <p:txBody>
          <a:bodyPr wrap="square">
            <a:spAutoFit/>
          </a:bodyPr>
          <a:lstStyle/>
          <a:p>
            <a:r>
              <a:rPr lang="en-US" sz="1000" dirty="0">
                <a:hlinkClick r:id="rId5"/>
              </a:rPr>
              <a:t>http://quotespictures.com/wp-content/uploads/2013/07/theres-nothing-wrong-with-making-mistakes-whats-wrong-is-letting-a-mistake-stay-a-mistake-without-putting-if-effort-to-make-it-right.png</a:t>
            </a:r>
            <a:endParaRPr lang="en-US" sz="1000" dirty="0"/>
          </a:p>
        </p:txBody>
      </p:sp>
      <p:cxnSp>
        <p:nvCxnSpPr>
          <p:cNvPr id="13" name="Straight Connector 12">
            <a:extLst>
              <a:ext uri="{FF2B5EF4-FFF2-40B4-BE49-F238E27FC236}">
                <a16:creationId xmlns:a16="http://schemas.microsoft.com/office/drawing/2014/main" id="{34509EF1-ACCD-4649-95AC-663F4A751E4B}"/>
              </a:ext>
            </a:extLst>
          </p:cNvPr>
          <p:cNvCxnSpPr>
            <a:cxnSpLocks/>
          </p:cNvCxnSpPr>
          <p:nvPr/>
        </p:nvCxnSpPr>
        <p:spPr>
          <a:xfrm>
            <a:off x="980661" y="2259496"/>
            <a:ext cx="6930887" cy="359858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57B4867A-4502-49FE-BA9E-7414C258C749}"/>
              </a:ext>
            </a:extLst>
          </p:cNvPr>
          <p:cNvCxnSpPr>
            <a:cxnSpLocks/>
          </p:cNvCxnSpPr>
          <p:nvPr/>
        </p:nvCxnSpPr>
        <p:spPr>
          <a:xfrm flipH="1">
            <a:off x="1351722" y="2259496"/>
            <a:ext cx="6089278" cy="3756991"/>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4868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337729-5C02-4FE6-9192-DCA4ABF859AD}"/>
              </a:ext>
            </a:extLst>
          </p:cNvPr>
          <p:cNvSpPr>
            <a:spLocks noGrp="1"/>
          </p:cNvSpPr>
          <p:nvPr>
            <p:ph idx="1"/>
          </p:nvPr>
        </p:nvSpPr>
        <p:spPr>
          <a:xfrm>
            <a:off x="119270" y="119270"/>
            <a:ext cx="11926956" cy="1327631"/>
          </a:xfrm>
        </p:spPr>
        <p:txBody>
          <a:bodyPr>
            <a:normAutofit/>
          </a:bodyPr>
          <a:lstStyle/>
          <a:p>
            <a:pPr marL="0" indent="0">
              <a:buNone/>
            </a:pPr>
            <a:r>
              <a:rPr lang="en-US" sz="3600" dirty="0">
                <a:latin typeface="Comic Sans MS" panose="030F0702030302020204" pitchFamily="66" charset="0"/>
                <a:hlinkClick r:id="rId2"/>
              </a:rPr>
              <a:t>KNOW WHAT THEY ARE ASKING FOR</a:t>
            </a:r>
            <a:endParaRPr lang="en-US" sz="3600" dirty="0">
              <a:latin typeface="Comic Sans MS" panose="030F0702030302020204" pitchFamily="66" charset="0"/>
            </a:endParaRPr>
          </a:p>
          <a:p>
            <a:pPr marL="0" indent="0">
              <a:buNone/>
            </a:pPr>
            <a:r>
              <a:rPr lang="en-US" sz="3600" dirty="0">
                <a:latin typeface="Comic Sans MS" panose="030F0702030302020204" pitchFamily="66" charset="0"/>
              </a:rPr>
              <a:t>EVERY POWER WORD IS A POINT!</a:t>
            </a:r>
          </a:p>
        </p:txBody>
      </p:sp>
      <p:sp>
        <p:nvSpPr>
          <p:cNvPr id="4" name="Rectangle 3">
            <a:extLst>
              <a:ext uri="{FF2B5EF4-FFF2-40B4-BE49-F238E27FC236}">
                <a16:creationId xmlns:a16="http://schemas.microsoft.com/office/drawing/2014/main" id="{752CA55A-80FE-4B88-A004-3D3DB82103B6}"/>
              </a:ext>
            </a:extLst>
          </p:cNvPr>
          <p:cNvSpPr/>
          <p:nvPr/>
        </p:nvSpPr>
        <p:spPr>
          <a:xfrm rot="20934911">
            <a:off x="836732" y="1687544"/>
            <a:ext cx="2234907" cy="584775"/>
          </a:xfrm>
          <a:prstGeom prst="rect">
            <a:avLst/>
          </a:prstGeom>
        </p:spPr>
        <p:txBody>
          <a:bodyPr wrap="none">
            <a:spAutoFit/>
          </a:bodyPr>
          <a:lstStyle/>
          <a:p>
            <a:r>
              <a:rPr lang="en-US" sz="3200" dirty="0">
                <a:latin typeface="Comic Sans MS" panose="030F0702030302020204" pitchFamily="66" charset="0"/>
              </a:rPr>
              <a:t>DISCUSS </a:t>
            </a:r>
            <a:endParaRPr lang="en-US" sz="3200" dirty="0"/>
          </a:p>
        </p:txBody>
      </p:sp>
      <p:sp>
        <p:nvSpPr>
          <p:cNvPr id="5" name="Rectangle 4">
            <a:extLst>
              <a:ext uri="{FF2B5EF4-FFF2-40B4-BE49-F238E27FC236}">
                <a16:creationId xmlns:a16="http://schemas.microsoft.com/office/drawing/2014/main" id="{AA480259-0902-4D79-9BB0-ED5727EAD94A}"/>
              </a:ext>
            </a:extLst>
          </p:cNvPr>
          <p:cNvSpPr/>
          <p:nvPr/>
        </p:nvSpPr>
        <p:spPr>
          <a:xfrm rot="1001368">
            <a:off x="9300712" y="1321743"/>
            <a:ext cx="2058577" cy="584775"/>
          </a:xfrm>
          <a:prstGeom prst="rect">
            <a:avLst/>
          </a:prstGeom>
        </p:spPr>
        <p:txBody>
          <a:bodyPr wrap="none">
            <a:spAutoFit/>
          </a:bodyPr>
          <a:lstStyle/>
          <a:p>
            <a:r>
              <a:rPr lang="en-US" sz="3200" dirty="0">
                <a:latin typeface="Comic Sans MS" panose="030F0702030302020204" pitchFamily="66" charset="0"/>
              </a:rPr>
              <a:t>JUSTIFY</a:t>
            </a:r>
            <a:endParaRPr lang="en-US" sz="3200" dirty="0"/>
          </a:p>
        </p:txBody>
      </p:sp>
      <p:sp>
        <p:nvSpPr>
          <p:cNvPr id="6" name="Rectangle 5">
            <a:extLst>
              <a:ext uri="{FF2B5EF4-FFF2-40B4-BE49-F238E27FC236}">
                <a16:creationId xmlns:a16="http://schemas.microsoft.com/office/drawing/2014/main" id="{02CE6EF9-BD35-4E5A-9CBB-B4C795A01A76}"/>
              </a:ext>
            </a:extLst>
          </p:cNvPr>
          <p:cNvSpPr/>
          <p:nvPr/>
        </p:nvSpPr>
        <p:spPr>
          <a:xfrm rot="21109843">
            <a:off x="2103716" y="2537282"/>
            <a:ext cx="2266967" cy="584775"/>
          </a:xfrm>
          <a:prstGeom prst="rect">
            <a:avLst/>
          </a:prstGeom>
        </p:spPr>
        <p:txBody>
          <a:bodyPr wrap="none">
            <a:spAutoFit/>
          </a:bodyPr>
          <a:lstStyle/>
          <a:p>
            <a:r>
              <a:rPr lang="en-US" sz="3200" dirty="0">
                <a:latin typeface="Comic Sans MS" panose="030F0702030302020204" pitchFamily="66" charset="0"/>
              </a:rPr>
              <a:t>DESCRIBE</a:t>
            </a:r>
            <a:endParaRPr lang="en-US" sz="3200" dirty="0"/>
          </a:p>
        </p:txBody>
      </p:sp>
      <p:sp>
        <p:nvSpPr>
          <p:cNvPr id="7" name="Rectangle 6">
            <a:extLst>
              <a:ext uri="{FF2B5EF4-FFF2-40B4-BE49-F238E27FC236}">
                <a16:creationId xmlns:a16="http://schemas.microsoft.com/office/drawing/2014/main" id="{7B3F0113-CE9F-47D5-9E48-F094324E2C08}"/>
              </a:ext>
            </a:extLst>
          </p:cNvPr>
          <p:cNvSpPr/>
          <p:nvPr/>
        </p:nvSpPr>
        <p:spPr>
          <a:xfrm>
            <a:off x="5427387" y="1634655"/>
            <a:ext cx="2302233" cy="584775"/>
          </a:xfrm>
          <a:prstGeom prst="rect">
            <a:avLst/>
          </a:prstGeom>
        </p:spPr>
        <p:txBody>
          <a:bodyPr wrap="none">
            <a:spAutoFit/>
          </a:bodyPr>
          <a:lstStyle/>
          <a:p>
            <a:r>
              <a:rPr lang="en-US" sz="3200" dirty="0">
                <a:latin typeface="Comic Sans MS" panose="030F0702030302020204" pitchFamily="66" charset="0"/>
              </a:rPr>
              <a:t>IDENTIFY</a:t>
            </a:r>
            <a:endParaRPr lang="en-US" sz="3200" dirty="0"/>
          </a:p>
        </p:txBody>
      </p:sp>
      <p:sp>
        <p:nvSpPr>
          <p:cNvPr id="8" name="Rectangle 7">
            <a:extLst>
              <a:ext uri="{FF2B5EF4-FFF2-40B4-BE49-F238E27FC236}">
                <a16:creationId xmlns:a16="http://schemas.microsoft.com/office/drawing/2014/main" id="{2060987D-107D-434B-B3E0-A043015FDC34}"/>
              </a:ext>
            </a:extLst>
          </p:cNvPr>
          <p:cNvSpPr/>
          <p:nvPr/>
        </p:nvSpPr>
        <p:spPr>
          <a:xfrm rot="643952">
            <a:off x="5320744" y="2694378"/>
            <a:ext cx="1959191" cy="584775"/>
          </a:xfrm>
          <a:prstGeom prst="rect">
            <a:avLst/>
          </a:prstGeom>
        </p:spPr>
        <p:txBody>
          <a:bodyPr wrap="none">
            <a:spAutoFit/>
          </a:bodyPr>
          <a:lstStyle/>
          <a:p>
            <a:r>
              <a:rPr lang="en-US" sz="3200" dirty="0">
                <a:latin typeface="Comic Sans MS" panose="030F0702030302020204" pitchFamily="66" charset="0"/>
              </a:rPr>
              <a:t>PREDICT</a:t>
            </a:r>
            <a:endParaRPr lang="en-US" sz="3200" dirty="0"/>
          </a:p>
        </p:txBody>
      </p:sp>
      <p:sp>
        <p:nvSpPr>
          <p:cNvPr id="9" name="Rectangle 8">
            <a:extLst>
              <a:ext uri="{FF2B5EF4-FFF2-40B4-BE49-F238E27FC236}">
                <a16:creationId xmlns:a16="http://schemas.microsoft.com/office/drawing/2014/main" id="{3E3FC5CA-E6A0-43F4-9009-020BB3D41D57}"/>
              </a:ext>
            </a:extLst>
          </p:cNvPr>
          <p:cNvSpPr/>
          <p:nvPr/>
        </p:nvSpPr>
        <p:spPr>
          <a:xfrm rot="309481">
            <a:off x="532740" y="3789410"/>
            <a:ext cx="4733988" cy="584775"/>
          </a:xfrm>
          <a:prstGeom prst="rect">
            <a:avLst/>
          </a:prstGeom>
        </p:spPr>
        <p:txBody>
          <a:bodyPr wrap="none">
            <a:spAutoFit/>
          </a:bodyPr>
          <a:lstStyle/>
          <a:p>
            <a:r>
              <a:rPr lang="en-US" sz="3200" dirty="0">
                <a:latin typeface="Comic Sans MS" panose="030F0702030302020204" pitchFamily="66" charset="0"/>
              </a:rPr>
              <a:t>PROVIDE REASONING</a:t>
            </a:r>
            <a:endParaRPr lang="en-US" sz="3200" dirty="0"/>
          </a:p>
        </p:txBody>
      </p:sp>
      <p:sp>
        <p:nvSpPr>
          <p:cNvPr id="10" name="Rectangle 9">
            <a:extLst>
              <a:ext uri="{FF2B5EF4-FFF2-40B4-BE49-F238E27FC236}">
                <a16:creationId xmlns:a16="http://schemas.microsoft.com/office/drawing/2014/main" id="{3A3A96D2-E93F-4270-9190-7629EDD176C3}"/>
              </a:ext>
            </a:extLst>
          </p:cNvPr>
          <p:cNvSpPr/>
          <p:nvPr/>
        </p:nvSpPr>
        <p:spPr>
          <a:xfrm rot="412331">
            <a:off x="6090868" y="4793519"/>
            <a:ext cx="4280339" cy="584775"/>
          </a:xfrm>
          <a:prstGeom prst="rect">
            <a:avLst/>
          </a:prstGeom>
        </p:spPr>
        <p:txBody>
          <a:bodyPr wrap="none">
            <a:spAutoFit/>
          </a:bodyPr>
          <a:lstStyle/>
          <a:p>
            <a:r>
              <a:rPr lang="en-US" sz="3200" dirty="0">
                <a:latin typeface="Comic Sans MS" panose="030F0702030302020204" pitchFamily="66" charset="0"/>
              </a:rPr>
              <a:t>PROVIDE EVIDENCE</a:t>
            </a:r>
            <a:endParaRPr lang="en-US" sz="3200" dirty="0"/>
          </a:p>
        </p:txBody>
      </p:sp>
      <p:sp>
        <p:nvSpPr>
          <p:cNvPr id="2" name="Rectangle 1">
            <a:extLst>
              <a:ext uri="{FF2B5EF4-FFF2-40B4-BE49-F238E27FC236}">
                <a16:creationId xmlns:a16="http://schemas.microsoft.com/office/drawing/2014/main" id="{48DD979B-84AD-43ED-9E7F-C9E886617730}"/>
              </a:ext>
            </a:extLst>
          </p:cNvPr>
          <p:cNvSpPr/>
          <p:nvPr/>
        </p:nvSpPr>
        <p:spPr>
          <a:xfrm>
            <a:off x="9139172" y="2637094"/>
            <a:ext cx="2028119" cy="584775"/>
          </a:xfrm>
          <a:prstGeom prst="rect">
            <a:avLst/>
          </a:prstGeom>
        </p:spPr>
        <p:txBody>
          <a:bodyPr wrap="none">
            <a:spAutoFit/>
          </a:bodyPr>
          <a:lstStyle/>
          <a:p>
            <a:r>
              <a:rPr lang="en-US" sz="3200" dirty="0">
                <a:latin typeface="Comic Sans MS" panose="030F0702030302020204" pitchFamily="66" charset="0"/>
              </a:rPr>
              <a:t>EXPLAIN</a:t>
            </a:r>
            <a:endParaRPr lang="en-US" sz="3200" dirty="0"/>
          </a:p>
        </p:txBody>
      </p:sp>
      <p:sp>
        <p:nvSpPr>
          <p:cNvPr id="11" name="Rectangle 10">
            <a:extLst>
              <a:ext uri="{FF2B5EF4-FFF2-40B4-BE49-F238E27FC236}">
                <a16:creationId xmlns:a16="http://schemas.microsoft.com/office/drawing/2014/main" id="{0E7BBD77-DBDA-44A3-8EDE-CF63C21FD531}"/>
              </a:ext>
            </a:extLst>
          </p:cNvPr>
          <p:cNvSpPr/>
          <p:nvPr/>
        </p:nvSpPr>
        <p:spPr>
          <a:xfrm>
            <a:off x="1164855" y="4894532"/>
            <a:ext cx="3259226" cy="584775"/>
          </a:xfrm>
          <a:prstGeom prst="rect">
            <a:avLst/>
          </a:prstGeom>
        </p:spPr>
        <p:txBody>
          <a:bodyPr wrap="none">
            <a:spAutoFit/>
          </a:bodyPr>
          <a:lstStyle/>
          <a:p>
            <a:r>
              <a:rPr lang="en-US" sz="3200" dirty="0">
                <a:latin typeface="Comic Sans MS" panose="030F0702030302020204" pitchFamily="66" charset="0"/>
              </a:rPr>
              <a:t>MAKE A CLAIM</a:t>
            </a:r>
            <a:endParaRPr lang="en-US" sz="3200" dirty="0"/>
          </a:p>
        </p:txBody>
      </p:sp>
      <p:sp>
        <p:nvSpPr>
          <p:cNvPr id="12" name="Rectangle 11">
            <a:extLst>
              <a:ext uri="{FF2B5EF4-FFF2-40B4-BE49-F238E27FC236}">
                <a16:creationId xmlns:a16="http://schemas.microsoft.com/office/drawing/2014/main" id="{056DDD69-DE83-445F-AA1C-5B9F297321EF}"/>
              </a:ext>
            </a:extLst>
          </p:cNvPr>
          <p:cNvSpPr/>
          <p:nvPr/>
        </p:nvSpPr>
        <p:spPr>
          <a:xfrm>
            <a:off x="7317248" y="3735165"/>
            <a:ext cx="2568332" cy="584775"/>
          </a:xfrm>
          <a:prstGeom prst="rect">
            <a:avLst/>
          </a:prstGeom>
        </p:spPr>
        <p:txBody>
          <a:bodyPr wrap="none">
            <a:spAutoFit/>
          </a:bodyPr>
          <a:lstStyle/>
          <a:p>
            <a:r>
              <a:rPr lang="en-US" sz="3200" dirty="0">
                <a:latin typeface="Comic Sans MS" panose="030F0702030302020204" pitchFamily="66" charset="0"/>
              </a:rPr>
              <a:t>CALCULATE</a:t>
            </a:r>
            <a:endParaRPr lang="en-US" sz="3200" dirty="0"/>
          </a:p>
        </p:txBody>
      </p:sp>
      <p:sp>
        <p:nvSpPr>
          <p:cNvPr id="13" name="Rectangle 12">
            <a:extLst>
              <a:ext uri="{FF2B5EF4-FFF2-40B4-BE49-F238E27FC236}">
                <a16:creationId xmlns:a16="http://schemas.microsoft.com/office/drawing/2014/main" id="{52FBF63D-458D-4C9B-9ECC-C7395A66C36A}"/>
              </a:ext>
            </a:extLst>
          </p:cNvPr>
          <p:cNvSpPr/>
          <p:nvPr/>
        </p:nvSpPr>
        <p:spPr>
          <a:xfrm>
            <a:off x="4424081" y="5668874"/>
            <a:ext cx="4227439" cy="584775"/>
          </a:xfrm>
          <a:prstGeom prst="rect">
            <a:avLst/>
          </a:prstGeom>
        </p:spPr>
        <p:txBody>
          <a:bodyPr wrap="none">
            <a:spAutoFit/>
          </a:bodyPr>
          <a:lstStyle/>
          <a:p>
            <a:r>
              <a:rPr lang="en-US" sz="3200" dirty="0">
                <a:latin typeface="Comic Sans MS" panose="030F0702030302020204" pitchFamily="66" charset="0"/>
              </a:rPr>
              <a:t>DRAW/CONSTRUCT</a:t>
            </a:r>
            <a:endParaRPr lang="en-US" sz="3200" dirty="0"/>
          </a:p>
        </p:txBody>
      </p:sp>
      <p:sp>
        <p:nvSpPr>
          <p:cNvPr id="15" name="TextBox 14">
            <a:extLst>
              <a:ext uri="{FF2B5EF4-FFF2-40B4-BE49-F238E27FC236}">
                <a16:creationId xmlns:a16="http://schemas.microsoft.com/office/drawing/2014/main" id="{229D6896-7A81-4EB7-A8F6-E7A35F1395B4}"/>
              </a:ext>
            </a:extLst>
          </p:cNvPr>
          <p:cNvSpPr txBox="1"/>
          <p:nvPr/>
        </p:nvSpPr>
        <p:spPr>
          <a:xfrm>
            <a:off x="279688" y="6145488"/>
            <a:ext cx="3348994" cy="523220"/>
          </a:xfrm>
          <a:prstGeom prst="rect">
            <a:avLst/>
          </a:prstGeom>
          <a:noFill/>
        </p:spPr>
        <p:txBody>
          <a:bodyPr wrap="none" rtlCol="0">
            <a:spAutoFit/>
          </a:bodyPr>
          <a:lstStyle/>
          <a:p>
            <a:r>
              <a:rPr lang="en-US" sz="2800" dirty="0">
                <a:solidFill>
                  <a:srgbClr val="FF0000"/>
                </a:solidFill>
                <a:latin typeface="Comic Sans MS" panose="030F0702030302020204" pitchFamily="66" charset="0"/>
                <a:hlinkClick r:id="rId3">
                  <a:extLst>
                    <a:ext uri="{A12FA001-AC4F-418D-AE19-62706E023703}">
                      <ahyp:hlinkClr xmlns:ahyp="http://schemas.microsoft.com/office/drawing/2018/hyperlinkcolor" val="tx"/>
                    </a:ext>
                  </a:extLst>
                </a:hlinkClick>
              </a:rPr>
              <a:t>Practice the words</a:t>
            </a:r>
            <a:endParaRPr lang="en-US" sz="2800" dirty="0">
              <a:solidFill>
                <a:srgbClr val="FF0000"/>
              </a:solidFill>
              <a:latin typeface="Comic Sans MS" panose="030F0702030302020204" pitchFamily="66" charset="0"/>
            </a:endParaRPr>
          </a:p>
        </p:txBody>
      </p:sp>
      <p:sp>
        <p:nvSpPr>
          <p:cNvPr id="16" name="Rectangle 15">
            <a:extLst>
              <a:ext uri="{FF2B5EF4-FFF2-40B4-BE49-F238E27FC236}">
                <a16:creationId xmlns:a16="http://schemas.microsoft.com/office/drawing/2014/main" id="{EBCBB5ED-5F9A-4693-9960-05B30B4A9362}"/>
              </a:ext>
            </a:extLst>
          </p:cNvPr>
          <p:cNvSpPr/>
          <p:nvPr/>
        </p:nvSpPr>
        <p:spPr>
          <a:xfrm>
            <a:off x="9885580" y="6192129"/>
            <a:ext cx="1872629" cy="523220"/>
          </a:xfrm>
          <a:prstGeom prst="rect">
            <a:avLst/>
          </a:prstGeom>
        </p:spPr>
        <p:txBody>
          <a:bodyPr wrap="none">
            <a:spAutoFit/>
          </a:bodyPr>
          <a:lstStyle/>
          <a:p>
            <a:r>
              <a:rPr lang="en-US" sz="2800" dirty="0">
                <a:solidFill>
                  <a:srgbClr val="FF0000"/>
                </a:solidFill>
                <a:latin typeface="Comic Sans MS" panose="030F0702030302020204" pitchFamily="66" charset="0"/>
                <a:hlinkClick r:id="rId4"/>
              </a:rPr>
              <a:t>QUIZLET</a:t>
            </a:r>
            <a:endParaRPr lang="en-US" sz="2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89754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6447182" y="1378226"/>
            <a:ext cx="5592417" cy="808383"/>
          </a:xfrm>
        </p:spPr>
        <p:txBody>
          <a:bodyPr>
            <a:normAutofit fontScale="92500"/>
          </a:bodyPr>
          <a:lstStyle/>
          <a:p>
            <a:pPr marL="0" indent="0">
              <a:buNone/>
            </a:pPr>
            <a:r>
              <a:rPr lang="en-US" sz="3600" dirty="0">
                <a:latin typeface="Comic Sans MS" panose="030F0702030302020204" pitchFamily="66" charset="0"/>
              </a:rPr>
              <a:t>PAGE 199 in new </a:t>
            </a:r>
            <a:r>
              <a:rPr lang="en-US" sz="3600" dirty="0">
                <a:latin typeface="Comic Sans MS" panose="030F0702030302020204" pitchFamily="66" charset="0"/>
                <a:hlinkClick r:id="rId2"/>
              </a:rPr>
              <a:t>2019 CED</a:t>
            </a:r>
            <a:endParaRPr lang="en-US" sz="3600" dirty="0">
              <a:latin typeface="Comic Sans MS" panose="030F0702030302020204" pitchFamily="66" charset="0"/>
            </a:endParaRPr>
          </a:p>
        </p:txBody>
      </p:sp>
      <p:pic>
        <p:nvPicPr>
          <p:cNvPr id="4" name="Picture 3">
            <a:extLst>
              <a:ext uri="{FF2B5EF4-FFF2-40B4-BE49-F238E27FC236}">
                <a16:creationId xmlns:a16="http://schemas.microsoft.com/office/drawing/2014/main" id="{634CB963-D019-46BC-9ADB-52110B11330C}"/>
              </a:ext>
            </a:extLst>
          </p:cNvPr>
          <p:cNvPicPr>
            <a:picLocks noChangeAspect="1"/>
          </p:cNvPicPr>
          <p:nvPr/>
        </p:nvPicPr>
        <p:blipFill rotWithShape="1">
          <a:blip r:embed="rId3"/>
          <a:srcRect l="33478" t="20469" r="32609" b="12058"/>
          <a:stretch/>
        </p:blipFill>
        <p:spPr>
          <a:xfrm>
            <a:off x="152401" y="225287"/>
            <a:ext cx="6213165" cy="6949984"/>
          </a:xfrm>
          <a:prstGeom prst="rect">
            <a:avLst/>
          </a:prstGeom>
        </p:spPr>
      </p:pic>
    </p:spTree>
    <p:extLst>
      <p:ext uri="{BB962C8B-B14F-4D97-AF65-F5344CB8AC3E}">
        <p14:creationId xmlns:p14="http://schemas.microsoft.com/office/powerpoint/2010/main" val="604152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3749A3-84E2-40F5-9576-062B9C062731}"/>
              </a:ext>
            </a:extLst>
          </p:cNvPr>
          <p:cNvSpPr/>
          <p:nvPr/>
        </p:nvSpPr>
        <p:spPr>
          <a:xfrm>
            <a:off x="6338242" y="6627168"/>
            <a:ext cx="6562165" cy="230832"/>
          </a:xfrm>
          <a:prstGeom prst="rect">
            <a:avLst/>
          </a:prstGeom>
        </p:spPr>
        <p:txBody>
          <a:bodyPr wrap="square">
            <a:spAutoFit/>
          </a:bodyPr>
          <a:lstStyle/>
          <a:p>
            <a:r>
              <a:rPr lang="en-US" sz="900" dirty="0">
                <a:solidFill>
                  <a:srgbClr val="7030A0"/>
                </a:solidFill>
                <a:latin typeface="Comic Sans MS" panose="030F0702030302020204" pitchFamily="66" charset="0"/>
              </a:rPr>
              <a:t>https://me.me/i/when-you-study-for-ap-bio-exam-and-then-look-660f27aef726442fa4b99912b6d9ed8d</a:t>
            </a:r>
          </a:p>
        </p:txBody>
      </p:sp>
      <p:sp>
        <p:nvSpPr>
          <p:cNvPr id="5" name="TextBox 4">
            <a:extLst>
              <a:ext uri="{FF2B5EF4-FFF2-40B4-BE49-F238E27FC236}">
                <a16:creationId xmlns:a16="http://schemas.microsoft.com/office/drawing/2014/main" id="{50254E75-3D4A-4995-A979-38D58F928378}"/>
              </a:ext>
            </a:extLst>
          </p:cNvPr>
          <p:cNvSpPr txBox="1"/>
          <p:nvPr/>
        </p:nvSpPr>
        <p:spPr>
          <a:xfrm>
            <a:off x="0" y="12075"/>
            <a:ext cx="12119023"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THERE WILL BE STUFF ON THE EXAM YOU DIDN’T LEARN</a:t>
            </a:r>
          </a:p>
        </p:txBody>
      </p:sp>
      <p:sp>
        <p:nvSpPr>
          <p:cNvPr id="2" name="TextBox 1">
            <a:extLst>
              <a:ext uri="{FF2B5EF4-FFF2-40B4-BE49-F238E27FC236}">
                <a16:creationId xmlns:a16="http://schemas.microsoft.com/office/drawing/2014/main" id="{EE3E07E1-7C66-4B19-B50F-B4C06E7E51AB}"/>
              </a:ext>
            </a:extLst>
          </p:cNvPr>
          <p:cNvSpPr txBox="1"/>
          <p:nvPr/>
        </p:nvSpPr>
        <p:spPr>
          <a:xfrm>
            <a:off x="145863" y="596850"/>
            <a:ext cx="12046137" cy="6001643"/>
          </a:xfrm>
          <a:prstGeom prst="rect">
            <a:avLst/>
          </a:prstGeom>
          <a:noFill/>
        </p:spPr>
        <p:txBody>
          <a:bodyPr wrap="square" rtlCol="0">
            <a:spAutoFit/>
          </a:bodyPr>
          <a:lstStyle/>
          <a:p>
            <a:r>
              <a:rPr lang="en-US" sz="3200" dirty="0">
                <a:latin typeface="Comic Sans MS" panose="030F0702030302020204" pitchFamily="66" charset="0"/>
              </a:rPr>
              <a:t>At first glance, the questions may </a:t>
            </a:r>
            <a:br>
              <a:rPr lang="en-US" sz="3200" dirty="0">
                <a:latin typeface="Comic Sans MS" panose="030F0702030302020204" pitchFamily="66" charset="0"/>
              </a:rPr>
            </a:br>
            <a:r>
              <a:rPr lang="en-US" sz="3200" dirty="0">
                <a:latin typeface="Comic Sans MS" panose="030F0702030302020204" pitchFamily="66" charset="0"/>
              </a:rPr>
              <a:t>look complicated and are about things </a:t>
            </a:r>
          </a:p>
          <a:p>
            <a:r>
              <a:rPr lang="en-US" sz="3200" dirty="0">
                <a:latin typeface="Comic Sans MS" panose="030F0702030302020204" pitchFamily="66" charset="0"/>
              </a:rPr>
              <a:t>you never learned BUT . . .</a:t>
            </a:r>
          </a:p>
          <a:p>
            <a:endParaRPr lang="en-US" sz="3200" dirty="0">
              <a:latin typeface="Comic Sans MS" panose="030F0702030302020204" pitchFamily="66" charset="0"/>
            </a:endParaRPr>
          </a:p>
          <a:p>
            <a:r>
              <a:rPr lang="en-US" sz="3200" dirty="0">
                <a:latin typeface="Comic Sans MS" panose="030F0702030302020204" pitchFamily="66" charset="0"/>
              </a:rPr>
              <a:t>You don’t have to know how to cure </a:t>
            </a:r>
          </a:p>
          <a:p>
            <a:r>
              <a:rPr lang="en-US" sz="3200" dirty="0">
                <a:latin typeface="Comic Sans MS" panose="030F0702030302020204" pitchFamily="66" charset="0"/>
              </a:rPr>
              <a:t>cancer or understand bee psychology.</a:t>
            </a:r>
            <a:br>
              <a:rPr lang="en-US" sz="3200" dirty="0">
                <a:latin typeface="Comic Sans MS" panose="030F0702030302020204" pitchFamily="66" charset="0"/>
              </a:rPr>
            </a:br>
            <a:br>
              <a:rPr lang="en-US" sz="3200" dirty="0">
                <a:latin typeface="Comic Sans MS" panose="030F0702030302020204" pitchFamily="66" charset="0"/>
              </a:rPr>
            </a:br>
            <a:r>
              <a:rPr lang="en-US" sz="3200" dirty="0">
                <a:latin typeface="Comic Sans MS" panose="030F0702030302020204" pitchFamily="66" charset="0"/>
              </a:rPr>
              <a:t>Look closer. They ARE really asking about things you learned about like cell structure, ecosystems, hypo/hypertonic situations, gene regulation, cell signaling, transport, symbiotic relationships, genetics, evolutionary processes, homeostasis, metabolism, food chains, water potential . . . </a:t>
            </a:r>
          </a:p>
        </p:txBody>
      </p:sp>
      <p:pic>
        <p:nvPicPr>
          <p:cNvPr id="3" name="Picture 2">
            <a:extLst>
              <a:ext uri="{FF2B5EF4-FFF2-40B4-BE49-F238E27FC236}">
                <a16:creationId xmlns:a16="http://schemas.microsoft.com/office/drawing/2014/main" id="{CA870C67-51A5-4294-8C89-D4305A1C8655}"/>
              </a:ext>
            </a:extLst>
          </p:cNvPr>
          <p:cNvPicPr>
            <a:picLocks noChangeAspect="1"/>
          </p:cNvPicPr>
          <p:nvPr/>
        </p:nvPicPr>
        <p:blipFill rotWithShape="1">
          <a:blip r:embed="rId2">
            <a:extLst>
              <a:ext uri="{28A0092B-C50C-407E-A947-70E740481C1C}">
                <a14:useLocalDpi xmlns:a14="http://schemas.microsoft.com/office/drawing/2010/main" val="0"/>
              </a:ext>
            </a:extLst>
          </a:blip>
          <a:srcRect b="17820"/>
          <a:stretch/>
        </p:blipFill>
        <p:spPr>
          <a:xfrm>
            <a:off x="8130119" y="491853"/>
            <a:ext cx="3988904" cy="2937147"/>
          </a:xfrm>
          <a:prstGeom prst="rect">
            <a:avLst/>
          </a:prstGeom>
        </p:spPr>
      </p:pic>
    </p:spTree>
    <p:extLst>
      <p:ext uri="{BB962C8B-B14F-4D97-AF65-F5344CB8AC3E}">
        <p14:creationId xmlns:p14="http://schemas.microsoft.com/office/powerpoint/2010/main" val="300084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0C74E1-8E88-4AB6-B56C-BB477EECFAF3}"/>
              </a:ext>
            </a:extLst>
          </p:cNvPr>
          <p:cNvSpPr/>
          <p:nvPr/>
        </p:nvSpPr>
        <p:spPr>
          <a:xfrm>
            <a:off x="106017" y="0"/>
            <a:ext cx="6096000" cy="307777"/>
          </a:xfrm>
          <a:prstGeom prst="rect">
            <a:avLst/>
          </a:prstGeom>
        </p:spPr>
        <p:txBody>
          <a:bodyPr>
            <a:spAutoFit/>
          </a:bodyPr>
          <a:lstStyle/>
          <a:p>
            <a:r>
              <a:rPr lang="en-US" sz="1400" dirty="0">
                <a:hlinkClick r:id="rId2"/>
              </a:rPr>
              <a:t>https://secure-media.collegeboard.org/ap/pdf/ap-biology-frq-2017.pdf</a:t>
            </a:r>
            <a:endParaRPr lang="en-US" sz="1400" dirty="0"/>
          </a:p>
        </p:txBody>
      </p:sp>
      <p:sp>
        <p:nvSpPr>
          <p:cNvPr id="5" name="Rectangle 4">
            <a:extLst>
              <a:ext uri="{FF2B5EF4-FFF2-40B4-BE49-F238E27FC236}">
                <a16:creationId xmlns:a16="http://schemas.microsoft.com/office/drawing/2014/main" id="{DFB0C33E-FB04-40AC-87A4-2AD79DC7BC5F}"/>
              </a:ext>
            </a:extLst>
          </p:cNvPr>
          <p:cNvSpPr/>
          <p:nvPr/>
        </p:nvSpPr>
        <p:spPr>
          <a:xfrm>
            <a:off x="7421218" y="0"/>
            <a:ext cx="6096000" cy="523220"/>
          </a:xfrm>
          <a:prstGeom prst="rect">
            <a:avLst/>
          </a:prstGeom>
        </p:spPr>
        <p:txBody>
          <a:bodyPr>
            <a:spAutoFit/>
          </a:bodyPr>
          <a:lstStyle/>
          <a:p>
            <a:r>
              <a:rPr lang="en-US" sz="1400" dirty="0">
                <a:solidFill>
                  <a:srgbClr val="FF0000"/>
                </a:solidFill>
                <a:latin typeface="Comic Sans MS" panose="030F0702030302020204" pitchFamily="66" charset="0"/>
              </a:rPr>
              <a:t>NOTE: THIS IS NOT A SECURE TEST QUESTION</a:t>
            </a:r>
            <a:br>
              <a:rPr lang="en-US" sz="1400" dirty="0">
                <a:solidFill>
                  <a:srgbClr val="FF0000"/>
                </a:solidFill>
                <a:latin typeface="Comic Sans MS" panose="030F0702030302020204" pitchFamily="66" charset="0"/>
              </a:rPr>
            </a:br>
            <a:r>
              <a:rPr lang="en-US" sz="1400" dirty="0">
                <a:solidFill>
                  <a:srgbClr val="FF0000"/>
                </a:solidFill>
                <a:latin typeface="Comic Sans MS" panose="030F0702030302020204" pitchFamily="66" charset="0"/>
              </a:rPr>
              <a:t>It is posted on the College Board website</a:t>
            </a:r>
          </a:p>
        </p:txBody>
      </p:sp>
      <p:sp>
        <p:nvSpPr>
          <p:cNvPr id="9" name="TextBox 8">
            <a:extLst>
              <a:ext uri="{FF2B5EF4-FFF2-40B4-BE49-F238E27FC236}">
                <a16:creationId xmlns:a16="http://schemas.microsoft.com/office/drawing/2014/main" id="{8B92F888-B8AB-426D-9718-E8A5D1B83EEF}"/>
              </a:ext>
            </a:extLst>
          </p:cNvPr>
          <p:cNvSpPr txBox="1"/>
          <p:nvPr/>
        </p:nvSpPr>
        <p:spPr>
          <a:xfrm>
            <a:off x="139148" y="302561"/>
            <a:ext cx="11913704" cy="4524315"/>
          </a:xfrm>
          <a:prstGeom prst="rect">
            <a:avLst/>
          </a:prstGeom>
          <a:noFill/>
        </p:spPr>
        <p:txBody>
          <a:bodyPr wrap="square" rtlCol="0">
            <a:spAutoFit/>
          </a:bodyPr>
          <a:lstStyle/>
          <a:p>
            <a:r>
              <a:rPr lang="en-US" dirty="0"/>
              <a:t>2017 EXAM</a:t>
            </a:r>
            <a:br>
              <a:rPr lang="en-US" dirty="0"/>
            </a:br>
            <a:r>
              <a:rPr lang="en-US" dirty="0"/>
              <a:t>Many species of bacteria grow in the mouth of animals and can form biofilms on teeth (plaque).  Within plaque, the outer layers contain  high levels of oxygen and the layers closest to the tooth contain low levels of oxygen.  The surface of the tooth is covered with a hard layer of enamel, which can be dissolved under acidic conditions. When the enamel breaks down the bacteria in plaque can extract nutrients from the tooth and cause cavities.</a:t>
            </a:r>
          </a:p>
          <a:p>
            <a:endParaRPr lang="en-US" dirty="0"/>
          </a:p>
          <a:p>
            <a:r>
              <a:rPr lang="en-US" dirty="0"/>
              <a:t>Certain types of bacteria (e.g., </a:t>
            </a:r>
            <a:r>
              <a:rPr lang="en-US" i="1" dirty="0"/>
              <a:t>Streptococcus mutans</a:t>
            </a:r>
            <a:r>
              <a:rPr lang="en-US" dirty="0"/>
              <a:t>) thrive in the innermost anaerobic layers of the plaque and are associated with cavities. Other types of bacteria (</a:t>
            </a:r>
            <a:r>
              <a:rPr lang="en-US" i="1" dirty="0"/>
              <a:t>Streptococcus sanquinis</a:t>
            </a:r>
            <a:r>
              <a:rPr lang="en-US" dirty="0"/>
              <a:t>) compete with </a:t>
            </a:r>
            <a:r>
              <a:rPr lang="en-US" i="1" dirty="0"/>
              <a:t>S. mutans </a:t>
            </a:r>
            <a:r>
              <a:rPr lang="en-US" dirty="0"/>
              <a:t>but are unable to thrive in acidic conditions. </a:t>
            </a:r>
          </a:p>
          <a:p>
            <a:endParaRPr lang="en-US" dirty="0"/>
          </a:p>
          <a:p>
            <a:pPr marL="342900" indent="-342900">
              <a:buAutoNum type="alphaLcParenBoth"/>
            </a:pPr>
            <a:r>
              <a:rPr lang="en-US" dirty="0"/>
              <a:t>IDENTIFY the biochemical pathway </a:t>
            </a:r>
            <a:r>
              <a:rPr lang="en-US" i="1" dirty="0"/>
              <a:t>S. mutans </a:t>
            </a:r>
            <a:r>
              <a:rPr lang="en-US" dirty="0"/>
              <a:t>uses for metabolizing sugar and DESCRIBE how the pathway contributes to the low pH in the inner layers of plaque.</a:t>
            </a:r>
          </a:p>
          <a:p>
            <a:r>
              <a:rPr lang="en-US" dirty="0"/>
              <a:t>(b) Normal tooth brushing effectively removes much of the plaque from the flat surfaces but cannot reach the surfaces     </a:t>
            </a:r>
            <a:br>
              <a:rPr lang="en-US" dirty="0"/>
            </a:br>
            <a:r>
              <a:rPr lang="en-US" dirty="0"/>
              <a:t>      between teeth.  Many commercial toothpastes contain alkaline components which raise the pH of the mouth.  PREDICT </a:t>
            </a:r>
            <a:br>
              <a:rPr lang="en-US" dirty="0"/>
            </a:br>
            <a:r>
              <a:rPr lang="en-US" dirty="0"/>
              <a:t>      how the population size of </a:t>
            </a:r>
            <a:r>
              <a:rPr lang="en-US" i="1" dirty="0"/>
              <a:t>S. mutans </a:t>
            </a:r>
            <a:r>
              <a:rPr lang="en-US" dirty="0"/>
              <a:t>AND </a:t>
            </a:r>
            <a:r>
              <a:rPr lang="en-US" i="1" dirty="0"/>
              <a:t>S. sanguinis </a:t>
            </a:r>
            <a:r>
              <a:rPr lang="en-US" dirty="0"/>
              <a:t>in the bacterial community in the plaque between teeth are likely     </a:t>
            </a:r>
            <a:br>
              <a:rPr lang="en-US" dirty="0"/>
            </a:br>
            <a:r>
              <a:rPr lang="en-US" dirty="0"/>
              <a:t>      to change when these toothpastes are used.</a:t>
            </a:r>
          </a:p>
        </p:txBody>
      </p:sp>
      <p:pic>
        <p:nvPicPr>
          <p:cNvPr id="7" name="Picture 2">
            <a:extLst>
              <a:ext uri="{FF2B5EF4-FFF2-40B4-BE49-F238E27FC236}">
                <a16:creationId xmlns:a16="http://schemas.microsoft.com/office/drawing/2014/main" id="{0D8F6DB7-97AA-427D-81FD-C5D273E55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7826" y="4813652"/>
            <a:ext cx="1722783" cy="15343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D4E6D98C-37B4-45A2-8AAC-0A0A9A0EF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153" y="4745351"/>
            <a:ext cx="1722783" cy="16205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C661437-4EFA-426C-BC61-4136E9C46573}"/>
              </a:ext>
            </a:extLst>
          </p:cNvPr>
          <p:cNvSpPr/>
          <p:nvPr/>
        </p:nvSpPr>
        <p:spPr>
          <a:xfrm>
            <a:off x="0" y="6334780"/>
            <a:ext cx="4545497" cy="553998"/>
          </a:xfrm>
          <a:prstGeom prst="rect">
            <a:avLst/>
          </a:prstGeom>
        </p:spPr>
        <p:txBody>
          <a:bodyPr wrap="square">
            <a:spAutoFit/>
          </a:bodyPr>
          <a:lstStyle/>
          <a:p>
            <a:r>
              <a:rPr lang="en-US" sz="1000" dirty="0">
                <a:hlinkClick r:id="rId5"/>
              </a:rPr>
              <a:t>Images from:</a:t>
            </a:r>
            <a:br>
              <a:rPr lang="en-US" sz="1000" dirty="0">
                <a:hlinkClick r:id="rId5"/>
              </a:rPr>
            </a:br>
            <a:r>
              <a:rPr lang="en-US" sz="1000" dirty="0">
                <a:hlinkClick r:id="rId5"/>
              </a:rPr>
              <a:t>https://www.pinterest.com/sum1610/emoji/</a:t>
            </a:r>
            <a:endParaRPr lang="en-US" sz="1000" dirty="0">
              <a:hlinkClick r:id="rId6"/>
            </a:endParaRPr>
          </a:p>
          <a:p>
            <a:r>
              <a:rPr lang="en-US" sz="1000" dirty="0">
                <a:hlinkClick r:id="rId6"/>
              </a:rPr>
              <a:t>https://www.elitedaily.com/social-news/new-ios-update-sassy-emojis/1677642</a:t>
            </a:r>
            <a:endParaRPr lang="en-US" sz="1000" dirty="0"/>
          </a:p>
        </p:txBody>
      </p:sp>
      <p:sp>
        <p:nvSpPr>
          <p:cNvPr id="10" name="TextBox 9">
            <a:extLst>
              <a:ext uri="{FF2B5EF4-FFF2-40B4-BE49-F238E27FC236}">
                <a16:creationId xmlns:a16="http://schemas.microsoft.com/office/drawing/2014/main" id="{7294198E-41D1-41AE-AF85-8798483728AE}"/>
              </a:ext>
            </a:extLst>
          </p:cNvPr>
          <p:cNvSpPr txBox="1"/>
          <p:nvPr/>
        </p:nvSpPr>
        <p:spPr>
          <a:xfrm>
            <a:off x="4693073" y="4826876"/>
            <a:ext cx="4443845" cy="1938992"/>
          </a:xfrm>
          <a:prstGeom prst="rect">
            <a:avLst/>
          </a:prstGeom>
          <a:noFill/>
        </p:spPr>
        <p:txBody>
          <a:bodyPr wrap="none" rtlCol="0">
            <a:spAutoFit/>
          </a:bodyPr>
          <a:lstStyle/>
          <a:p>
            <a:r>
              <a:rPr lang="en-US" sz="2400" dirty="0">
                <a:latin typeface="Comic Sans MS" panose="030F0702030302020204" pitchFamily="66" charset="0"/>
              </a:rPr>
              <a:t>Biofilms???</a:t>
            </a:r>
            <a:br>
              <a:rPr lang="en-US" sz="2400" dirty="0">
                <a:latin typeface="Comic Sans MS" panose="030F0702030302020204" pitchFamily="66" charset="0"/>
              </a:rPr>
            </a:br>
            <a:r>
              <a:rPr lang="en-US" sz="2400" i="1" dirty="0">
                <a:latin typeface="Comic Sans MS" panose="030F0702030302020204" pitchFamily="66" charset="0"/>
              </a:rPr>
              <a:t>Streptococcus mutans</a:t>
            </a:r>
            <a:r>
              <a:rPr lang="en-US" sz="2400" dirty="0">
                <a:latin typeface="Comic Sans MS" panose="030F0702030302020204" pitchFamily="66" charset="0"/>
              </a:rPr>
              <a:t>???</a:t>
            </a:r>
          </a:p>
          <a:p>
            <a:r>
              <a:rPr lang="en-US" sz="2400" dirty="0">
                <a:latin typeface="Comic Sans MS" panose="030F0702030302020204" pitchFamily="66" charset="0"/>
              </a:rPr>
              <a:t>Cavities ? ? ?</a:t>
            </a:r>
          </a:p>
          <a:p>
            <a:r>
              <a:rPr lang="en-US" sz="2400" dirty="0">
                <a:latin typeface="Comic Sans MS" panose="030F0702030302020204" pitchFamily="66" charset="0"/>
              </a:rPr>
              <a:t>REALLY ? </a:t>
            </a:r>
          </a:p>
          <a:p>
            <a:r>
              <a:rPr lang="en-US" sz="2400" dirty="0">
                <a:latin typeface="Comic Sans MS" panose="030F0702030302020204" pitchFamily="66" charset="0"/>
              </a:rPr>
              <a:t>WE NEVER STUDIED THIS !</a:t>
            </a:r>
          </a:p>
        </p:txBody>
      </p:sp>
    </p:spTree>
    <p:extLst>
      <p:ext uri="{BB962C8B-B14F-4D97-AF65-F5344CB8AC3E}">
        <p14:creationId xmlns:p14="http://schemas.microsoft.com/office/powerpoint/2010/main" val="384114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7B9F26-63A9-4638-B861-C5340E9D2FAD}"/>
              </a:ext>
            </a:extLst>
          </p:cNvPr>
          <p:cNvSpPr txBox="1"/>
          <p:nvPr/>
        </p:nvSpPr>
        <p:spPr>
          <a:xfrm>
            <a:off x="0" y="134471"/>
            <a:ext cx="12192000" cy="6401753"/>
          </a:xfrm>
          <a:prstGeom prst="rect">
            <a:avLst/>
          </a:prstGeom>
          <a:noFill/>
        </p:spPr>
        <p:txBody>
          <a:bodyPr wrap="square" rtlCol="0">
            <a:spAutoFit/>
          </a:bodyPr>
          <a:lstStyle/>
          <a:p>
            <a:r>
              <a:rPr lang="en-US" sz="2800" dirty="0"/>
              <a:t> </a:t>
            </a:r>
            <a:r>
              <a:rPr lang="en-US" sz="2800" u="sng" dirty="0">
                <a:latin typeface="Comic Sans MS" panose="030F0702030302020204" pitchFamily="66" charset="0"/>
              </a:rPr>
              <a:t>MULTIPLE CHOICE QUESTIONS</a:t>
            </a:r>
          </a:p>
          <a:p>
            <a:endParaRPr lang="en-US" sz="2800" dirty="0">
              <a:latin typeface="Comic Sans MS" panose="030F0702030302020204" pitchFamily="66" charset="0"/>
            </a:endParaRPr>
          </a:p>
          <a:p>
            <a:r>
              <a:rPr lang="en-US" sz="2800" dirty="0">
                <a:latin typeface="Comic Sans MS" panose="030F0702030302020204" pitchFamily="66" charset="0"/>
              </a:rPr>
              <a:t>If you don’t understand the question, look at </a:t>
            </a:r>
            <a:br>
              <a:rPr lang="en-US" sz="2800" dirty="0">
                <a:latin typeface="Comic Sans MS" panose="030F0702030302020204" pitchFamily="66" charset="0"/>
              </a:rPr>
            </a:br>
            <a:r>
              <a:rPr lang="en-US" sz="2800" dirty="0">
                <a:latin typeface="Comic Sans MS" panose="030F0702030302020204" pitchFamily="66" charset="0"/>
              </a:rPr>
              <a:t>the answer choices for clues for what the </a:t>
            </a:r>
            <a:br>
              <a:rPr lang="en-US" sz="2800" dirty="0">
                <a:latin typeface="Comic Sans MS" panose="030F0702030302020204" pitchFamily="66" charset="0"/>
              </a:rPr>
            </a:br>
            <a:r>
              <a:rPr lang="en-US" sz="2800" dirty="0">
                <a:latin typeface="Comic Sans MS" panose="030F0702030302020204" pitchFamily="66" charset="0"/>
              </a:rPr>
              <a:t>question is about.</a:t>
            </a:r>
          </a:p>
          <a:p>
            <a:endParaRPr lang="en-US" sz="2800" dirty="0">
              <a:latin typeface="Comic Sans MS" panose="030F0702030302020204" pitchFamily="66" charset="0"/>
            </a:endParaRPr>
          </a:p>
          <a:p>
            <a:r>
              <a:rPr lang="en-US" sz="2800" dirty="0">
                <a:latin typeface="Comic Sans MS" panose="030F0702030302020204" pitchFamily="66" charset="0"/>
              </a:rPr>
              <a:t>Each question counts the same.  Don’t get stuck on a question. Make your best guess.</a:t>
            </a:r>
          </a:p>
          <a:p>
            <a:endParaRPr lang="en-US" sz="2800" dirty="0">
              <a:latin typeface="Comic Sans MS" panose="030F0702030302020204" pitchFamily="66" charset="0"/>
            </a:endParaRPr>
          </a:p>
          <a:p>
            <a:r>
              <a:rPr lang="en-US" sz="2800" dirty="0">
                <a:latin typeface="Comic Sans MS" panose="030F0702030302020204" pitchFamily="66" charset="0"/>
              </a:rPr>
              <a:t>Otherwise you may run out of time and not get to answering some questions that you may know the answers to.</a:t>
            </a:r>
          </a:p>
          <a:p>
            <a:endParaRPr lang="en-US" sz="2800" dirty="0">
              <a:latin typeface="Comic Sans MS" panose="030F0702030302020204" pitchFamily="66" charset="0"/>
            </a:endParaRPr>
          </a:p>
          <a:p>
            <a:r>
              <a:rPr lang="en-US" sz="2800" dirty="0">
                <a:latin typeface="Comic Sans MS" panose="030F0702030302020204" pitchFamily="66" charset="0"/>
              </a:rPr>
              <a:t>If you absolutely don’t have a clue, guess.</a:t>
            </a:r>
            <a:br>
              <a:rPr lang="en-US" sz="2800" dirty="0">
                <a:latin typeface="Comic Sans MS" panose="030F0702030302020204" pitchFamily="66" charset="0"/>
              </a:rPr>
            </a:br>
            <a:r>
              <a:rPr lang="en-US" sz="2800" dirty="0">
                <a:latin typeface="Comic Sans MS" panose="030F0702030302020204" pitchFamily="66" charset="0"/>
              </a:rPr>
              <a:t>Don’t leave any blank. There’s NO penalty for guessing. </a:t>
            </a:r>
          </a:p>
          <a:p>
            <a:endParaRPr lang="en-US" dirty="0"/>
          </a:p>
        </p:txBody>
      </p:sp>
      <p:pic>
        <p:nvPicPr>
          <p:cNvPr id="2050" name="Picture 2">
            <a:extLst>
              <a:ext uri="{FF2B5EF4-FFF2-40B4-BE49-F238E27FC236}">
                <a16:creationId xmlns:a16="http://schemas.microsoft.com/office/drawing/2014/main" id="{C1C4B5CA-1005-4155-B812-3BC29AE22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5130" y="265276"/>
            <a:ext cx="3776870" cy="15571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C3871ED-CE65-4198-818E-0CD48A70C91D}"/>
              </a:ext>
            </a:extLst>
          </p:cNvPr>
          <p:cNvSpPr/>
          <p:nvPr/>
        </p:nvSpPr>
        <p:spPr>
          <a:xfrm>
            <a:off x="6573079" y="3666"/>
            <a:ext cx="6096000" cy="261610"/>
          </a:xfrm>
          <a:prstGeom prst="rect">
            <a:avLst/>
          </a:prstGeom>
        </p:spPr>
        <p:txBody>
          <a:bodyPr>
            <a:spAutoFit/>
          </a:bodyPr>
          <a:lstStyle/>
          <a:p>
            <a:r>
              <a:rPr lang="en-US" sz="1050" dirty="0">
                <a:hlinkClick r:id="rId3"/>
              </a:rPr>
              <a:t>https://www.allexamgurublog.com/2016/07/introduction-to-sociology-questions-and-answers.html</a:t>
            </a:r>
            <a:endParaRPr lang="en-US" sz="1050" dirty="0"/>
          </a:p>
        </p:txBody>
      </p:sp>
    </p:spTree>
    <p:extLst>
      <p:ext uri="{BB962C8B-B14F-4D97-AF65-F5344CB8AC3E}">
        <p14:creationId xmlns:p14="http://schemas.microsoft.com/office/powerpoint/2010/main" val="3013390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3749A3-84E2-40F5-9576-062B9C062731}"/>
              </a:ext>
            </a:extLst>
          </p:cNvPr>
          <p:cNvSpPr/>
          <p:nvPr/>
        </p:nvSpPr>
        <p:spPr>
          <a:xfrm>
            <a:off x="0" y="6322705"/>
            <a:ext cx="6562165" cy="523220"/>
          </a:xfrm>
          <a:prstGeom prst="rect">
            <a:avLst/>
          </a:prstGeom>
        </p:spPr>
        <p:txBody>
          <a:bodyPr wrap="square">
            <a:spAutoFit/>
          </a:bodyPr>
          <a:lstStyle/>
          <a:p>
            <a:r>
              <a:rPr lang="en-US" sz="1400" dirty="0">
                <a:solidFill>
                  <a:srgbClr val="FF0000"/>
                </a:solidFill>
                <a:latin typeface="Comic Sans MS" panose="030F0702030302020204" pitchFamily="66" charset="0"/>
              </a:rPr>
              <a:t>NOTE: THIS IS NOT A SECURE TEST QUESTION</a:t>
            </a:r>
            <a:br>
              <a:rPr lang="en-US" sz="1400" dirty="0">
                <a:solidFill>
                  <a:srgbClr val="FF0000"/>
                </a:solidFill>
                <a:latin typeface="Comic Sans MS" panose="030F0702030302020204" pitchFamily="66" charset="0"/>
              </a:rPr>
            </a:br>
            <a:r>
              <a:rPr lang="en-US" sz="1400" dirty="0">
                <a:solidFill>
                  <a:srgbClr val="FF0000"/>
                </a:solidFill>
                <a:latin typeface="Comic Sans MS" panose="030F0702030302020204" pitchFamily="66" charset="0"/>
              </a:rPr>
              <a:t>It is posted on the College Board website</a:t>
            </a:r>
          </a:p>
        </p:txBody>
      </p:sp>
      <p:sp>
        <p:nvSpPr>
          <p:cNvPr id="5" name="TextBox 4">
            <a:extLst>
              <a:ext uri="{FF2B5EF4-FFF2-40B4-BE49-F238E27FC236}">
                <a16:creationId xmlns:a16="http://schemas.microsoft.com/office/drawing/2014/main" id="{50254E75-3D4A-4995-A979-38D58F928378}"/>
              </a:ext>
            </a:extLst>
          </p:cNvPr>
          <p:cNvSpPr txBox="1"/>
          <p:nvPr/>
        </p:nvSpPr>
        <p:spPr>
          <a:xfrm>
            <a:off x="0" y="12075"/>
            <a:ext cx="12119023"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THERE WILL BE STUFF ON THE EXAM YOU DIDN’T LEARN</a:t>
            </a:r>
          </a:p>
        </p:txBody>
      </p:sp>
      <p:sp>
        <p:nvSpPr>
          <p:cNvPr id="2" name="TextBox 1">
            <a:extLst>
              <a:ext uri="{FF2B5EF4-FFF2-40B4-BE49-F238E27FC236}">
                <a16:creationId xmlns:a16="http://schemas.microsoft.com/office/drawing/2014/main" id="{EE3E07E1-7C66-4B19-B50F-B4C06E7E51AB}"/>
              </a:ext>
            </a:extLst>
          </p:cNvPr>
          <p:cNvSpPr txBox="1"/>
          <p:nvPr/>
        </p:nvSpPr>
        <p:spPr>
          <a:xfrm>
            <a:off x="145863" y="596850"/>
            <a:ext cx="12046137" cy="1569660"/>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LOOK CLOSER AT THE QUESTIONS. </a:t>
            </a:r>
          </a:p>
          <a:p>
            <a:r>
              <a:rPr lang="en-US" sz="3200" dirty="0">
                <a:solidFill>
                  <a:srgbClr val="FF0000"/>
                </a:solidFill>
                <a:latin typeface="Comic Sans MS" panose="030F0702030302020204" pitchFamily="66" charset="0"/>
              </a:rPr>
              <a:t>WHAT ARE THEY ASKING ABOUT?</a:t>
            </a:r>
            <a:br>
              <a:rPr lang="en-US" sz="3200" dirty="0">
                <a:solidFill>
                  <a:srgbClr val="FF0000"/>
                </a:solidFill>
                <a:latin typeface="Comic Sans MS" panose="030F0702030302020204" pitchFamily="66" charset="0"/>
              </a:rPr>
            </a:br>
            <a:endParaRPr lang="en-US" sz="3200" dirty="0">
              <a:latin typeface="Comic Sans MS" panose="030F0702030302020204" pitchFamily="66" charset="0"/>
            </a:endParaRPr>
          </a:p>
        </p:txBody>
      </p:sp>
      <p:sp>
        <p:nvSpPr>
          <p:cNvPr id="6" name="Rectangle 5">
            <a:extLst>
              <a:ext uri="{FF2B5EF4-FFF2-40B4-BE49-F238E27FC236}">
                <a16:creationId xmlns:a16="http://schemas.microsoft.com/office/drawing/2014/main" id="{06C77B8A-E56F-4FD3-9CF0-2FDB8BD4B3E6}"/>
              </a:ext>
            </a:extLst>
          </p:cNvPr>
          <p:cNvSpPr/>
          <p:nvPr/>
        </p:nvSpPr>
        <p:spPr>
          <a:xfrm>
            <a:off x="145863" y="1722137"/>
            <a:ext cx="11973160" cy="2031325"/>
          </a:xfrm>
          <a:prstGeom prst="rect">
            <a:avLst/>
          </a:prstGeom>
        </p:spPr>
        <p:txBody>
          <a:bodyPr wrap="square">
            <a:spAutoFit/>
          </a:bodyPr>
          <a:lstStyle/>
          <a:p>
            <a:pPr marL="342900" indent="-342900">
              <a:buAutoNum type="alphaLcParenBoth"/>
            </a:pPr>
            <a:r>
              <a:rPr lang="en-US" dirty="0"/>
              <a:t>IDENTIFY the biochemical pathway </a:t>
            </a:r>
            <a:r>
              <a:rPr lang="en-US" i="1" dirty="0"/>
              <a:t>S. mutans </a:t>
            </a:r>
            <a:r>
              <a:rPr lang="en-US" dirty="0"/>
              <a:t>uses for metabolizing sugar and DESCRIBE how the pathway contributes to the low pH in the inner layers of plaque.</a:t>
            </a:r>
            <a:br>
              <a:rPr lang="en-US" dirty="0"/>
            </a:br>
            <a:endParaRPr lang="en-US" dirty="0"/>
          </a:p>
          <a:p>
            <a:r>
              <a:rPr lang="en-US" dirty="0"/>
              <a:t>(b) Normal tooth brushing effectively removes much of the plaque from the flat surfaces but cannot reach the surfaces  </a:t>
            </a:r>
            <a:br>
              <a:rPr lang="en-US" dirty="0"/>
            </a:br>
            <a:r>
              <a:rPr lang="en-US" dirty="0"/>
              <a:t>       between teeth.  Many commercial toothpastes contain alkaline components which raise the pH of the mouth.  PREDICT </a:t>
            </a:r>
            <a:br>
              <a:rPr lang="en-US" dirty="0"/>
            </a:br>
            <a:r>
              <a:rPr lang="en-US" dirty="0"/>
              <a:t>       how the population size of </a:t>
            </a:r>
            <a:r>
              <a:rPr lang="en-US" i="1" dirty="0"/>
              <a:t>S. mutans </a:t>
            </a:r>
            <a:r>
              <a:rPr lang="en-US" dirty="0"/>
              <a:t>AND </a:t>
            </a:r>
            <a:r>
              <a:rPr lang="en-US" i="1" dirty="0"/>
              <a:t>S. sanguinis </a:t>
            </a:r>
            <a:r>
              <a:rPr lang="en-US" dirty="0"/>
              <a:t>in the bacterial community in the plaque between teeth are likely to </a:t>
            </a:r>
            <a:br>
              <a:rPr lang="en-US" dirty="0"/>
            </a:br>
            <a:r>
              <a:rPr lang="en-US" dirty="0"/>
              <a:t>       change when these toothpastes are used.</a:t>
            </a:r>
          </a:p>
        </p:txBody>
      </p:sp>
    </p:spTree>
    <p:extLst>
      <p:ext uri="{BB962C8B-B14F-4D97-AF65-F5344CB8AC3E}">
        <p14:creationId xmlns:p14="http://schemas.microsoft.com/office/powerpoint/2010/main" val="3753687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54E75-3D4A-4995-A979-38D58F928378}"/>
              </a:ext>
            </a:extLst>
          </p:cNvPr>
          <p:cNvSpPr txBox="1"/>
          <p:nvPr/>
        </p:nvSpPr>
        <p:spPr>
          <a:xfrm>
            <a:off x="0" y="12075"/>
            <a:ext cx="12119023"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THERE WILL BE STUFF ON THE EXAM YOU DIDN’T LEARN</a:t>
            </a:r>
          </a:p>
        </p:txBody>
      </p:sp>
      <p:sp>
        <p:nvSpPr>
          <p:cNvPr id="2" name="TextBox 1">
            <a:extLst>
              <a:ext uri="{FF2B5EF4-FFF2-40B4-BE49-F238E27FC236}">
                <a16:creationId xmlns:a16="http://schemas.microsoft.com/office/drawing/2014/main" id="{EE3E07E1-7C66-4B19-B50F-B4C06E7E51AB}"/>
              </a:ext>
            </a:extLst>
          </p:cNvPr>
          <p:cNvSpPr txBox="1"/>
          <p:nvPr/>
        </p:nvSpPr>
        <p:spPr>
          <a:xfrm>
            <a:off x="145863" y="464691"/>
            <a:ext cx="12046137" cy="1569660"/>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LOOK CLOSER AT THE QUESTIONS. </a:t>
            </a:r>
          </a:p>
          <a:p>
            <a:r>
              <a:rPr lang="en-US" sz="3200" dirty="0">
                <a:solidFill>
                  <a:srgbClr val="FF0000"/>
                </a:solidFill>
                <a:latin typeface="Comic Sans MS" panose="030F0702030302020204" pitchFamily="66" charset="0"/>
              </a:rPr>
              <a:t>WHAT ARE THEY ASKING ABOUT?</a:t>
            </a:r>
            <a:br>
              <a:rPr lang="en-US" sz="3200" dirty="0">
                <a:solidFill>
                  <a:srgbClr val="FF0000"/>
                </a:solidFill>
                <a:latin typeface="Comic Sans MS" panose="030F0702030302020204" pitchFamily="66" charset="0"/>
              </a:rPr>
            </a:br>
            <a:endParaRPr lang="en-US" sz="3200" dirty="0">
              <a:latin typeface="Comic Sans MS" panose="030F0702030302020204" pitchFamily="66" charset="0"/>
            </a:endParaRPr>
          </a:p>
        </p:txBody>
      </p:sp>
      <p:sp>
        <p:nvSpPr>
          <p:cNvPr id="6" name="Rectangle 5">
            <a:extLst>
              <a:ext uri="{FF2B5EF4-FFF2-40B4-BE49-F238E27FC236}">
                <a16:creationId xmlns:a16="http://schemas.microsoft.com/office/drawing/2014/main" id="{06C77B8A-E56F-4FD3-9CF0-2FDB8BD4B3E6}"/>
              </a:ext>
            </a:extLst>
          </p:cNvPr>
          <p:cNvSpPr/>
          <p:nvPr/>
        </p:nvSpPr>
        <p:spPr>
          <a:xfrm>
            <a:off x="145863" y="1517472"/>
            <a:ext cx="11973160" cy="2031325"/>
          </a:xfrm>
          <a:prstGeom prst="rect">
            <a:avLst/>
          </a:prstGeom>
        </p:spPr>
        <p:txBody>
          <a:bodyPr wrap="square">
            <a:spAutoFit/>
          </a:bodyPr>
          <a:lstStyle/>
          <a:p>
            <a:pPr marL="342900" indent="-342900">
              <a:buAutoNum type="alphaLcParenBoth"/>
            </a:pPr>
            <a:r>
              <a:rPr lang="en-US" dirty="0"/>
              <a:t>IDENTIFY the </a:t>
            </a:r>
            <a:r>
              <a:rPr lang="en-US" dirty="0">
                <a:solidFill>
                  <a:srgbClr val="FF0000"/>
                </a:solidFill>
              </a:rPr>
              <a:t>biochemical pathway </a:t>
            </a:r>
            <a:r>
              <a:rPr lang="en-US" i="1" dirty="0"/>
              <a:t>S. mutans </a:t>
            </a:r>
            <a:r>
              <a:rPr lang="en-US" dirty="0"/>
              <a:t>uses for </a:t>
            </a:r>
            <a:r>
              <a:rPr lang="en-US" dirty="0">
                <a:solidFill>
                  <a:srgbClr val="FF0000"/>
                </a:solidFill>
              </a:rPr>
              <a:t>metabolizing sugar </a:t>
            </a:r>
            <a:r>
              <a:rPr lang="en-US" dirty="0"/>
              <a:t>and DESCRIBE how the </a:t>
            </a:r>
            <a:r>
              <a:rPr lang="en-US" dirty="0">
                <a:solidFill>
                  <a:srgbClr val="FF0000"/>
                </a:solidFill>
              </a:rPr>
              <a:t>pathway contributes to the low pH</a:t>
            </a:r>
            <a:r>
              <a:rPr lang="en-US" dirty="0"/>
              <a:t> in the </a:t>
            </a:r>
            <a:r>
              <a:rPr lang="en-US" dirty="0">
                <a:solidFill>
                  <a:srgbClr val="FF0000"/>
                </a:solidFill>
              </a:rPr>
              <a:t>inner layers </a:t>
            </a:r>
            <a:r>
              <a:rPr lang="en-US" dirty="0"/>
              <a:t>of plaque.</a:t>
            </a:r>
            <a:br>
              <a:rPr lang="en-US" dirty="0"/>
            </a:br>
            <a:endParaRPr lang="en-US" dirty="0"/>
          </a:p>
          <a:p>
            <a:r>
              <a:rPr lang="en-US" dirty="0"/>
              <a:t>(b) Normal tooth brushing effectively removes much of the plaque from the flat surfaces but cannot reach the surfaces  </a:t>
            </a:r>
            <a:br>
              <a:rPr lang="en-US" dirty="0"/>
            </a:br>
            <a:r>
              <a:rPr lang="en-US" dirty="0"/>
              <a:t>       between teeth.  Many commercial toothpastes contain </a:t>
            </a:r>
            <a:r>
              <a:rPr lang="en-US" dirty="0">
                <a:solidFill>
                  <a:srgbClr val="FF0000"/>
                </a:solidFill>
              </a:rPr>
              <a:t>alkaline components which raise the pH of the mouth</a:t>
            </a:r>
            <a:r>
              <a:rPr lang="en-US" dirty="0"/>
              <a:t>.  PREDICT </a:t>
            </a:r>
            <a:br>
              <a:rPr lang="en-US" dirty="0"/>
            </a:br>
            <a:r>
              <a:rPr lang="en-US" dirty="0"/>
              <a:t>       how the </a:t>
            </a:r>
            <a:r>
              <a:rPr lang="en-US" dirty="0">
                <a:solidFill>
                  <a:srgbClr val="FF0000"/>
                </a:solidFill>
              </a:rPr>
              <a:t>population size </a:t>
            </a:r>
            <a:r>
              <a:rPr lang="en-US" dirty="0"/>
              <a:t>of </a:t>
            </a:r>
            <a:r>
              <a:rPr lang="en-US" i="1" dirty="0"/>
              <a:t>S. mutans </a:t>
            </a:r>
            <a:r>
              <a:rPr lang="en-US" dirty="0"/>
              <a:t>AND </a:t>
            </a:r>
            <a:r>
              <a:rPr lang="en-US" i="1" dirty="0"/>
              <a:t>S. sanguinis </a:t>
            </a:r>
            <a:r>
              <a:rPr lang="en-US" dirty="0"/>
              <a:t>in the bacterial community in the plaque between teeth are likely to </a:t>
            </a:r>
            <a:br>
              <a:rPr lang="en-US" dirty="0"/>
            </a:br>
            <a:r>
              <a:rPr lang="en-US" dirty="0"/>
              <a:t>       change </a:t>
            </a:r>
            <a:r>
              <a:rPr lang="en-US" dirty="0">
                <a:solidFill>
                  <a:srgbClr val="FF0000"/>
                </a:solidFill>
              </a:rPr>
              <a:t>when these toothpastes are used.</a:t>
            </a:r>
          </a:p>
        </p:txBody>
      </p:sp>
      <p:sp>
        <p:nvSpPr>
          <p:cNvPr id="3" name="TextBox 2">
            <a:extLst>
              <a:ext uri="{FF2B5EF4-FFF2-40B4-BE49-F238E27FC236}">
                <a16:creationId xmlns:a16="http://schemas.microsoft.com/office/drawing/2014/main" id="{B6126293-EBE6-413E-8214-DBED5883A0EB}"/>
              </a:ext>
            </a:extLst>
          </p:cNvPr>
          <p:cNvSpPr txBox="1"/>
          <p:nvPr/>
        </p:nvSpPr>
        <p:spPr>
          <a:xfrm>
            <a:off x="145863" y="4469419"/>
            <a:ext cx="12152154" cy="2554545"/>
          </a:xfrm>
          <a:prstGeom prst="rect">
            <a:avLst/>
          </a:prstGeom>
          <a:noFill/>
        </p:spPr>
        <p:txBody>
          <a:bodyPr wrap="square" rtlCol="0">
            <a:spAutoFit/>
          </a:bodyPr>
          <a:lstStyle/>
          <a:p>
            <a:r>
              <a:rPr lang="en-US" sz="2000" dirty="0">
                <a:latin typeface="Comic Sans MS" panose="030F0702030302020204" pitchFamily="66" charset="0"/>
              </a:rPr>
              <a:t>a) How are fermentation/cellular respiration impacted by the presence/absence of oxygen?</a:t>
            </a:r>
            <a:br>
              <a:rPr lang="en-US" sz="2000" dirty="0">
                <a:latin typeface="Comic Sans MS" panose="030F0702030302020204" pitchFamily="66" charset="0"/>
              </a:rPr>
            </a:br>
            <a:r>
              <a:rPr lang="en-US" sz="2000" dirty="0">
                <a:latin typeface="Comic Sans MS" panose="030F0702030302020204" pitchFamily="66" charset="0"/>
              </a:rPr>
              <a:t>    Where would each of these be happening?</a:t>
            </a:r>
          </a:p>
          <a:p>
            <a:r>
              <a:rPr lang="en-US" sz="2000" dirty="0">
                <a:latin typeface="Comic Sans MS" panose="030F0702030302020204" pitchFamily="66" charset="0"/>
              </a:rPr>
              <a:t>    Which of these could affect the pH and make the inner layer more acidic?</a:t>
            </a:r>
            <a:br>
              <a:rPr lang="en-US" sz="2000" dirty="0">
                <a:latin typeface="Comic Sans MS" panose="030F0702030302020204" pitchFamily="66" charset="0"/>
              </a:rPr>
            </a:br>
            <a:r>
              <a:rPr lang="en-US" sz="2000" dirty="0">
                <a:latin typeface="Comic Sans MS" panose="030F0702030302020204" pitchFamily="66" charset="0"/>
              </a:rPr>
              <a:t>    </a:t>
            </a:r>
          </a:p>
          <a:p>
            <a:r>
              <a:rPr lang="en-US" sz="2000" dirty="0">
                <a:latin typeface="Comic Sans MS" panose="030F0702030302020204" pitchFamily="66" charset="0"/>
              </a:rPr>
              <a:t>b) is asking how changing an environment might affect populations that live there. If you know </a:t>
            </a:r>
            <a:br>
              <a:rPr lang="en-US" sz="2000" dirty="0">
                <a:latin typeface="Comic Sans MS" panose="030F0702030302020204" pitchFamily="66" charset="0"/>
              </a:rPr>
            </a:br>
            <a:r>
              <a:rPr lang="en-US" sz="2000" dirty="0">
                <a:latin typeface="Comic Sans MS" panose="030F0702030302020204" pitchFamily="66" charset="0"/>
              </a:rPr>
              <a:t>    something about the characteristics of the populations, you should be able to make a prediction</a:t>
            </a:r>
            <a:br>
              <a:rPr lang="en-US" sz="2000" dirty="0">
                <a:latin typeface="Comic Sans MS" panose="030F0702030302020204" pitchFamily="66" charset="0"/>
              </a:rPr>
            </a:br>
            <a:r>
              <a:rPr lang="en-US" sz="2000" dirty="0">
                <a:latin typeface="Comic Sans MS" panose="030F0702030302020204" pitchFamily="66" charset="0"/>
              </a:rPr>
              <a:t>    about which population would respond best to the new more alkaline conditions.</a:t>
            </a:r>
            <a:br>
              <a:rPr lang="en-US" sz="2000" dirty="0">
                <a:latin typeface="Comic Sans MS" panose="030F0702030302020204" pitchFamily="66" charset="0"/>
              </a:rPr>
            </a:br>
            <a:endParaRPr lang="en-US" sz="2000" dirty="0">
              <a:latin typeface="Comic Sans MS" panose="030F0702030302020204" pitchFamily="66" charset="0"/>
            </a:endParaRPr>
          </a:p>
        </p:txBody>
      </p:sp>
      <p:sp>
        <p:nvSpPr>
          <p:cNvPr id="7" name="TextBox 6">
            <a:extLst>
              <a:ext uri="{FF2B5EF4-FFF2-40B4-BE49-F238E27FC236}">
                <a16:creationId xmlns:a16="http://schemas.microsoft.com/office/drawing/2014/main" id="{FF10B075-1DF8-4213-84F2-526E43ABD9B4}"/>
              </a:ext>
            </a:extLst>
          </p:cNvPr>
          <p:cNvSpPr txBox="1"/>
          <p:nvPr/>
        </p:nvSpPr>
        <p:spPr>
          <a:xfrm>
            <a:off x="447263" y="3623321"/>
            <a:ext cx="12367590" cy="707886"/>
          </a:xfrm>
          <a:prstGeom prst="rect">
            <a:avLst/>
          </a:prstGeom>
          <a:noFill/>
        </p:spPr>
        <p:txBody>
          <a:bodyPr wrap="square">
            <a:spAutoFit/>
          </a:bodyPr>
          <a:lstStyle/>
          <a:p>
            <a:r>
              <a:rPr lang="en-US" sz="2000" dirty="0">
                <a:solidFill>
                  <a:srgbClr val="7030A0"/>
                </a:solidFill>
                <a:latin typeface="Comic Sans MS" panose="030F0702030302020204" pitchFamily="66" charset="0"/>
              </a:rPr>
              <a:t>They are asking about pathways for metabolizing sugar.</a:t>
            </a:r>
            <a:br>
              <a:rPr lang="en-US" sz="2000" dirty="0">
                <a:solidFill>
                  <a:srgbClr val="7030A0"/>
                </a:solidFill>
                <a:latin typeface="Comic Sans MS" panose="030F0702030302020204" pitchFamily="66" charset="0"/>
              </a:rPr>
            </a:br>
            <a:r>
              <a:rPr lang="en-US" sz="2000" dirty="0">
                <a:solidFill>
                  <a:srgbClr val="7030A0"/>
                </a:solidFill>
                <a:latin typeface="Comic Sans MS" panose="030F0702030302020204" pitchFamily="66" charset="0"/>
              </a:rPr>
              <a:t>I KNOW you learned about fermentation and cellular respiration!</a:t>
            </a:r>
            <a:endParaRPr lang="en-US" sz="2000" dirty="0">
              <a:solidFill>
                <a:srgbClr val="7030A0"/>
              </a:solidFill>
            </a:endParaRPr>
          </a:p>
        </p:txBody>
      </p:sp>
    </p:spTree>
    <p:extLst>
      <p:ext uri="{BB962C8B-B14F-4D97-AF65-F5344CB8AC3E}">
        <p14:creationId xmlns:p14="http://schemas.microsoft.com/office/powerpoint/2010/main" val="205161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54E75-3D4A-4995-A979-38D58F928378}"/>
              </a:ext>
            </a:extLst>
          </p:cNvPr>
          <p:cNvSpPr txBox="1"/>
          <p:nvPr/>
        </p:nvSpPr>
        <p:spPr>
          <a:xfrm>
            <a:off x="0" y="12075"/>
            <a:ext cx="12119023"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THERE WILL BE STUFF ON THE EXAM YOU DIDN’T LEARN</a:t>
            </a:r>
          </a:p>
        </p:txBody>
      </p:sp>
      <p:sp>
        <p:nvSpPr>
          <p:cNvPr id="2" name="TextBox 1">
            <a:extLst>
              <a:ext uri="{FF2B5EF4-FFF2-40B4-BE49-F238E27FC236}">
                <a16:creationId xmlns:a16="http://schemas.microsoft.com/office/drawing/2014/main" id="{EE3E07E1-7C66-4B19-B50F-B4C06E7E51AB}"/>
              </a:ext>
            </a:extLst>
          </p:cNvPr>
          <p:cNvSpPr txBox="1"/>
          <p:nvPr/>
        </p:nvSpPr>
        <p:spPr>
          <a:xfrm>
            <a:off x="145863" y="596850"/>
            <a:ext cx="12046137" cy="3539430"/>
          </a:xfrm>
          <a:prstGeom prst="rect">
            <a:avLst/>
          </a:prstGeom>
          <a:noFill/>
        </p:spPr>
        <p:txBody>
          <a:bodyPr wrap="square" rtlCol="0">
            <a:spAutoFit/>
          </a:bodyPr>
          <a:lstStyle/>
          <a:p>
            <a:r>
              <a:rPr lang="en-US" sz="2800" dirty="0">
                <a:latin typeface="Comic Sans MS" panose="030F0702030302020204" pitchFamily="66" charset="0"/>
              </a:rPr>
              <a:t>Even if it seems like the question is about something you never learned, the prompt will contain information to help steer you towards what they are looking for and help you answer the question. </a:t>
            </a:r>
          </a:p>
          <a:p>
            <a:endParaRPr lang="en-US" sz="2800" dirty="0">
              <a:latin typeface="Comic Sans MS" panose="030F0702030302020204" pitchFamily="66" charset="0"/>
            </a:endParaRPr>
          </a:p>
          <a:p>
            <a:r>
              <a:rPr lang="en-US" sz="2800" dirty="0">
                <a:solidFill>
                  <a:srgbClr val="FF0000"/>
                </a:solidFill>
                <a:latin typeface="Comic Sans MS" panose="030F0702030302020204" pitchFamily="66" charset="0"/>
              </a:rPr>
              <a:t>LOOK AT THE PROMPT. </a:t>
            </a:r>
          </a:p>
          <a:p>
            <a:r>
              <a:rPr lang="en-US" sz="2800" dirty="0">
                <a:solidFill>
                  <a:srgbClr val="FF0000"/>
                </a:solidFill>
                <a:latin typeface="Comic Sans MS" panose="030F0702030302020204" pitchFamily="66" charset="0"/>
              </a:rPr>
              <a:t>WHAT INFORMATION ARE YOU GIVEN TO HELP YOU ANSWER THE QUESTIONS? </a:t>
            </a:r>
            <a:br>
              <a:rPr lang="en-US" sz="2800" dirty="0">
                <a:solidFill>
                  <a:srgbClr val="FF0000"/>
                </a:solidFill>
                <a:latin typeface="Comic Sans MS" panose="030F0702030302020204" pitchFamily="66" charset="0"/>
              </a:rPr>
            </a:br>
            <a:endParaRPr lang="en-US" sz="2800" dirty="0">
              <a:latin typeface="Comic Sans MS" panose="030F0702030302020204" pitchFamily="66" charset="0"/>
            </a:endParaRPr>
          </a:p>
        </p:txBody>
      </p:sp>
      <p:sp>
        <p:nvSpPr>
          <p:cNvPr id="6" name="TextBox 5">
            <a:extLst>
              <a:ext uri="{FF2B5EF4-FFF2-40B4-BE49-F238E27FC236}">
                <a16:creationId xmlns:a16="http://schemas.microsoft.com/office/drawing/2014/main" id="{91FDDB4C-E6A1-4C8B-9A81-166CB6E87EAE}"/>
              </a:ext>
            </a:extLst>
          </p:cNvPr>
          <p:cNvSpPr txBox="1"/>
          <p:nvPr/>
        </p:nvSpPr>
        <p:spPr>
          <a:xfrm>
            <a:off x="139148" y="3799941"/>
            <a:ext cx="11913704" cy="2585323"/>
          </a:xfrm>
          <a:prstGeom prst="rect">
            <a:avLst/>
          </a:prstGeom>
          <a:noFill/>
        </p:spPr>
        <p:txBody>
          <a:bodyPr wrap="square" rtlCol="0">
            <a:spAutoFit/>
          </a:bodyPr>
          <a:lstStyle/>
          <a:p>
            <a:r>
              <a:rPr lang="en-US" dirty="0"/>
              <a:t>2017 EXAM</a:t>
            </a:r>
            <a:br>
              <a:rPr lang="en-US" dirty="0"/>
            </a:br>
            <a:r>
              <a:rPr lang="en-US" dirty="0"/>
              <a:t>Many species of bacteria grow in the mouth of animals and can form biofilms on teeth (plaque).  Within plaque, the outer layers contain  high levels of oxygen and the layers closest to the tooth contain low levels of oxygen.  The surface of the tooth is covered with a hard layer of enamel, which can be dissolved under acidic conditions. When the enamel breaks down the bacteria in plaque can extract nutrients from the tooth and cause cavities.</a:t>
            </a:r>
          </a:p>
          <a:p>
            <a:endParaRPr lang="en-US" dirty="0"/>
          </a:p>
          <a:p>
            <a:r>
              <a:rPr lang="en-US" dirty="0"/>
              <a:t>Certain types of bacteria (e.g., </a:t>
            </a:r>
            <a:r>
              <a:rPr lang="en-US" i="1" dirty="0"/>
              <a:t>Streptococcus mutans</a:t>
            </a:r>
            <a:r>
              <a:rPr lang="en-US" dirty="0"/>
              <a:t>) thrive in the innermost anaerobic layers of the plaque and are associated with cavities. Other types of bacteria (</a:t>
            </a:r>
            <a:r>
              <a:rPr lang="en-US" i="1" dirty="0"/>
              <a:t>Streptococcus sanquinis</a:t>
            </a:r>
            <a:r>
              <a:rPr lang="en-US" dirty="0"/>
              <a:t>) compete with </a:t>
            </a:r>
            <a:r>
              <a:rPr lang="en-US" i="1" dirty="0"/>
              <a:t>S. mutans </a:t>
            </a:r>
            <a:r>
              <a:rPr lang="en-US" dirty="0"/>
              <a:t>but are unable to thrive in acidic conditions. </a:t>
            </a:r>
          </a:p>
        </p:txBody>
      </p:sp>
      <p:sp>
        <p:nvSpPr>
          <p:cNvPr id="7" name="Rectangle 6">
            <a:extLst>
              <a:ext uri="{FF2B5EF4-FFF2-40B4-BE49-F238E27FC236}">
                <a16:creationId xmlns:a16="http://schemas.microsoft.com/office/drawing/2014/main" id="{D43E88E4-AC11-4844-8217-CB5CECD71B7C}"/>
              </a:ext>
            </a:extLst>
          </p:cNvPr>
          <p:cNvSpPr/>
          <p:nvPr/>
        </p:nvSpPr>
        <p:spPr>
          <a:xfrm>
            <a:off x="6168931" y="6261150"/>
            <a:ext cx="6096000" cy="646331"/>
          </a:xfrm>
          <a:prstGeom prst="rect">
            <a:avLst/>
          </a:prstGeom>
        </p:spPr>
        <p:txBody>
          <a:bodyPr>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Tree>
    <p:extLst>
      <p:ext uri="{BB962C8B-B14F-4D97-AF65-F5344CB8AC3E}">
        <p14:creationId xmlns:p14="http://schemas.microsoft.com/office/powerpoint/2010/main" val="3103587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0C74E1-8E88-4AB6-B56C-BB477EECFAF3}"/>
              </a:ext>
            </a:extLst>
          </p:cNvPr>
          <p:cNvSpPr/>
          <p:nvPr/>
        </p:nvSpPr>
        <p:spPr>
          <a:xfrm>
            <a:off x="106017" y="0"/>
            <a:ext cx="6096000" cy="307777"/>
          </a:xfrm>
          <a:prstGeom prst="rect">
            <a:avLst/>
          </a:prstGeom>
        </p:spPr>
        <p:txBody>
          <a:bodyPr>
            <a:spAutoFit/>
          </a:bodyPr>
          <a:lstStyle/>
          <a:p>
            <a:r>
              <a:rPr lang="en-US" sz="1400" dirty="0">
                <a:hlinkClick r:id="rId2"/>
              </a:rPr>
              <a:t>https://secure-media.collegeboard.org/ap/pdf/ap-biology-frq-2017.pdf</a:t>
            </a:r>
            <a:endParaRPr lang="en-US" sz="1400" dirty="0"/>
          </a:p>
        </p:txBody>
      </p:sp>
      <p:sp>
        <p:nvSpPr>
          <p:cNvPr id="5" name="Rectangle 4">
            <a:extLst>
              <a:ext uri="{FF2B5EF4-FFF2-40B4-BE49-F238E27FC236}">
                <a16:creationId xmlns:a16="http://schemas.microsoft.com/office/drawing/2014/main" id="{DFB0C33E-FB04-40AC-87A4-2AD79DC7BC5F}"/>
              </a:ext>
            </a:extLst>
          </p:cNvPr>
          <p:cNvSpPr/>
          <p:nvPr/>
        </p:nvSpPr>
        <p:spPr>
          <a:xfrm>
            <a:off x="7421218" y="0"/>
            <a:ext cx="6096000" cy="523220"/>
          </a:xfrm>
          <a:prstGeom prst="rect">
            <a:avLst/>
          </a:prstGeom>
        </p:spPr>
        <p:txBody>
          <a:bodyPr>
            <a:spAutoFit/>
          </a:bodyPr>
          <a:lstStyle/>
          <a:p>
            <a:r>
              <a:rPr lang="en-US" sz="1400" dirty="0">
                <a:solidFill>
                  <a:srgbClr val="FF0000"/>
                </a:solidFill>
                <a:latin typeface="Comic Sans MS" panose="030F0702030302020204" pitchFamily="66" charset="0"/>
              </a:rPr>
              <a:t>NOTE: THIS IS NOT A SECURE TEST QUESTION</a:t>
            </a:r>
            <a:br>
              <a:rPr lang="en-US" sz="1400" dirty="0">
                <a:solidFill>
                  <a:srgbClr val="FF0000"/>
                </a:solidFill>
                <a:latin typeface="Comic Sans MS" panose="030F0702030302020204" pitchFamily="66" charset="0"/>
              </a:rPr>
            </a:br>
            <a:r>
              <a:rPr lang="en-US" sz="1400" dirty="0">
                <a:solidFill>
                  <a:srgbClr val="FF0000"/>
                </a:solidFill>
                <a:latin typeface="Comic Sans MS" panose="030F0702030302020204" pitchFamily="66" charset="0"/>
              </a:rPr>
              <a:t>It is posted on the College Board website</a:t>
            </a:r>
          </a:p>
        </p:txBody>
      </p:sp>
      <p:sp>
        <p:nvSpPr>
          <p:cNvPr id="9" name="TextBox 8">
            <a:extLst>
              <a:ext uri="{FF2B5EF4-FFF2-40B4-BE49-F238E27FC236}">
                <a16:creationId xmlns:a16="http://schemas.microsoft.com/office/drawing/2014/main" id="{8B92F888-B8AB-426D-9718-E8A5D1B83EEF}"/>
              </a:ext>
            </a:extLst>
          </p:cNvPr>
          <p:cNvSpPr txBox="1"/>
          <p:nvPr/>
        </p:nvSpPr>
        <p:spPr>
          <a:xfrm>
            <a:off x="278296" y="523220"/>
            <a:ext cx="11913704" cy="2585323"/>
          </a:xfrm>
          <a:prstGeom prst="rect">
            <a:avLst/>
          </a:prstGeom>
          <a:noFill/>
        </p:spPr>
        <p:txBody>
          <a:bodyPr wrap="square" rtlCol="0">
            <a:spAutoFit/>
          </a:bodyPr>
          <a:lstStyle/>
          <a:p>
            <a:r>
              <a:rPr lang="en-US" dirty="0"/>
              <a:t>2017 EXAM</a:t>
            </a:r>
            <a:br>
              <a:rPr lang="en-US" dirty="0"/>
            </a:br>
            <a:r>
              <a:rPr lang="en-US" dirty="0"/>
              <a:t>Many species of bacteria grow in the mouth of animals and can form biofilms on teeth (plaque).  Within plaque, the </a:t>
            </a:r>
            <a:r>
              <a:rPr lang="en-US" dirty="0">
                <a:solidFill>
                  <a:srgbClr val="FF0000"/>
                </a:solidFill>
              </a:rPr>
              <a:t>outer layers contain high levels of oxygen </a:t>
            </a:r>
            <a:r>
              <a:rPr lang="en-US" dirty="0"/>
              <a:t>and the </a:t>
            </a:r>
            <a:r>
              <a:rPr lang="en-US" dirty="0">
                <a:solidFill>
                  <a:srgbClr val="FF0000"/>
                </a:solidFill>
              </a:rPr>
              <a:t>layers closest to the tooth contain low levels of oxygen</a:t>
            </a:r>
            <a:r>
              <a:rPr lang="en-US" dirty="0"/>
              <a:t>.  The surface of the tooth is covered with a hard layer of enamel, which can be </a:t>
            </a:r>
            <a:r>
              <a:rPr lang="en-US" dirty="0">
                <a:solidFill>
                  <a:srgbClr val="FF0000"/>
                </a:solidFill>
              </a:rPr>
              <a:t>dissolved under acidic conditions</a:t>
            </a:r>
            <a:r>
              <a:rPr lang="en-US" dirty="0"/>
              <a:t>. When the enamel breaks down the bacteria in plaque can extract nutrients from the tooth and cause cavities.</a:t>
            </a:r>
          </a:p>
          <a:p>
            <a:endParaRPr lang="en-US" dirty="0"/>
          </a:p>
          <a:p>
            <a:r>
              <a:rPr lang="en-US" dirty="0"/>
              <a:t>Certain types of bacteria (e.g., </a:t>
            </a:r>
            <a:r>
              <a:rPr lang="en-US" i="1" dirty="0">
                <a:solidFill>
                  <a:srgbClr val="FF0000"/>
                </a:solidFill>
              </a:rPr>
              <a:t>Streptococcus mutans</a:t>
            </a:r>
            <a:r>
              <a:rPr lang="en-US" dirty="0">
                <a:solidFill>
                  <a:srgbClr val="FF0000"/>
                </a:solidFill>
              </a:rPr>
              <a:t>) thrive in </a:t>
            </a:r>
            <a:r>
              <a:rPr lang="en-US" dirty="0"/>
              <a:t>the innermost </a:t>
            </a:r>
            <a:r>
              <a:rPr lang="en-US" dirty="0">
                <a:solidFill>
                  <a:srgbClr val="FF0000"/>
                </a:solidFill>
              </a:rPr>
              <a:t>anaerobic layers </a:t>
            </a:r>
            <a:r>
              <a:rPr lang="en-US" dirty="0"/>
              <a:t>of the plaque and are associated with cavities. Other types of bacteria (</a:t>
            </a:r>
            <a:r>
              <a:rPr lang="en-US" i="1" dirty="0">
                <a:solidFill>
                  <a:srgbClr val="FF0000"/>
                </a:solidFill>
              </a:rPr>
              <a:t>Streptococcus sanquinis</a:t>
            </a:r>
            <a:r>
              <a:rPr lang="en-US" dirty="0"/>
              <a:t>) compete with </a:t>
            </a:r>
            <a:r>
              <a:rPr lang="en-US" i="1" dirty="0"/>
              <a:t>S. mutans </a:t>
            </a:r>
            <a:r>
              <a:rPr lang="en-US" dirty="0"/>
              <a:t>but are </a:t>
            </a:r>
            <a:r>
              <a:rPr lang="en-US" dirty="0">
                <a:solidFill>
                  <a:srgbClr val="FF0000"/>
                </a:solidFill>
              </a:rPr>
              <a:t>unable to thrive in acidic conditions. </a:t>
            </a:r>
          </a:p>
        </p:txBody>
      </p:sp>
      <p:sp>
        <p:nvSpPr>
          <p:cNvPr id="2" name="TextBox 1">
            <a:extLst>
              <a:ext uri="{FF2B5EF4-FFF2-40B4-BE49-F238E27FC236}">
                <a16:creationId xmlns:a16="http://schemas.microsoft.com/office/drawing/2014/main" id="{912BF29F-DD8F-4B14-AB2E-E08A78B3C954}"/>
              </a:ext>
            </a:extLst>
          </p:cNvPr>
          <p:cNvSpPr txBox="1"/>
          <p:nvPr/>
        </p:nvSpPr>
        <p:spPr>
          <a:xfrm>
            <a:off x="1298713" y="4121426"/>
            <a:ext cx="343364" cy="369332"/>
          </a:xfrm>
          <a:prstGeom prst="rect">
            <a:avLst/>
          </a:prstGeom>
          <a:noFill/>
        </p:spPr>
        <p:txBody>
          <a:bodyPr wrap="none" rtlCol="0">
            <a:spAutoFit/>
          </a:bodyPr>
          <a:lstStyle/>
          <a:p>
            <a:r>
              <a:rPr lang="en-US" dirty="0"/>
              <a:t>   </a:t>
            </a:r>
          </a:p>
        </p:txBody>
      </p:sp>
      <p:sp>
        <p:nvSpPr>
          <p:cNvPr id="3" name="TextBox 2">
            <a:extLst>
              <a:ext uri="{FF2B5EF4-FFF2-40B4-BE49-F238E27FC236}">
                <a16:creationId xmlns:a16="http://schemas.microsoft.com/office/drawing/2014/main" id="{CC730BEA-00D5-4EEB-9C09-96B477D99FCA}"/>
              </a:ext>
            </a:extLst>
          </p:cNvPr>
          <p:cNvSpPr txBox="1"/>
          <p:nvPr/>
        </p:nvSpPr>
        <p:spPr>
          <a:xfrm>
            <a:off x="6301408" y="2968487"/>
            <a:ext cx="914400" cy="369332"/>
          </a:xfrm>
          <a:prstGeom prst="rect">
            <a:avLst/>
          </a:prstGeom>
          <a:noFill/>
        </p:spPr>
        <p:txBody>
          <a:bodyPr wrap="square" rtlCol="0">
            <a:spAutoFit/>
          </a:bodyPr>
          <a:lstStyle/>
          <a:p>
            <a:r>
              <a:rPr lang="en-US" dirty="0"/>
              <a:t> </a:t>
            </a:r>
          </a:p>
        </p:txBody>
      </p:sp>
      <p:sp>
        <p:nvSpPr>
          <p:cNvPr id="6" name="Rectangle 5">
            <a:extLst>
              <a:ext uri="{FF2B5EF4-FFF2-40B4-BE49-F238E27FC236}">
                <a16:creationId xmlns:a16="http://schemas.microsoft.com/office/drawing/2014/main" id="{55EE0751-E560-4095-80A6-F2C9800E60B2}"/>
              </a:ext>
            </a:extLst>
          </p:cNvPr>
          <p:cNvSpPr/>
          <p:nvPr/>
        </p:nvSpPr>
        <p:spPr>
          <a:xfrm>
            <a:off x="1086679" y="3463860"/>
            <a:ext cx="8871339" cy="2308324"/>
          </a:xfrm>
          <a:prstGeom prst="rect">
            <a:avLst/>
          </a:prstGeom>
        </p:spPr>
        <p:txBody>
          <a:bodyPr wrap="none">
            <a:spAutoFit/>
          </a:bodyPr>
          <a:lstStyle/>
          <a:p>
            <a:r>
              <a:rPr lang="en-US" dirty="0">
                <a:latin typeface="Comic Sans MS" panose="030F0702030302020204" pitchFamily="66" charset="0"/>
              </a:rPr>
              <a:t> </a:t>
            </a:r>
            <a:r>
              <a:rPr lang="en-US" sz="2400" dirty="0">
                <a:latin typeface="Comic Sans MS" panose="030F0702030302020204" pitchFamily="66" charset="0"/>
              </a:rPr>
              <a:t>Outer layer has HIGH levels of oxygen</a:t>
            </a:r>
          </a:p>
          <a:p>
            <a:endParaRPr lang="en-US" sz="2400" dirty="0">
              <a:latin typeface="Comic Sans MS" panose="030F0702030302020204" pitchFamily="66" charset="0"/>
            </a:endParaRPr>
          </a:p>
          <a:p>
            <a:r>
              <a:rPr lang="en-US" sz="2400" dirty="0">
                <a:latin typeface="Comic Sans MS" panose="030F0702030302020204" pitchFamily="66" charset="0"/>
              </a:rPr>
              <a:t>Inner layer has LOW levels of oxygen.</a:t>
            </a:r>
            <a:br>
              <a:rPr lang="en-US" sz="2400" dirty="0">
                <a:latin typeface="Comic Sans MS" panose="030F0702030302020204" pitchFamily="66" charset="0"/>
              </a:rPr>
            </a:br>
            <a:r>
              <a:rPr lang="en-US" sz="2400" i="1" dirty="0">
                <a:latin typeface="Comic Sans MS" panose="030F0702030302020204" pitchFamily="66" charset="0"/>
              </a:rPr>
              <a:t>S. mutans </a:t>
            </a:r>
            <a:r>
              <a:rPr lang="en-US" sz="2400" dirty="0">
                <a:latin typeface="Comic Sans MS" panose="030F0702030302020204" pitchFamily="66" charset="0"/>
              </a:rPr>
              <a:t>bacteria</a:t>
            </a:r>
            <a:r>
              <a:rPr lang="en-US" sz="2400" i="1" dirty="0">
                <a:latin typeface="Comic Sans MS" panose="030F0702030302020204" pitchFamily="66" charset="0"/>
              </a:rPr>
              <a:t> </a:t>
            </a:r>
            <a:r>
              <a:rPr lang="en-US" sz="2400" dirty="0">
                <a:latin typeface="Comic Sans MS" panose="030F0702030302020204" pitchFamily="66" charset="0"/>
              </a:rPr>
              <a:t>thrive here.</a:t>
            </a:r>
          </a:p>
          <a:p>
            <a:endParaRPr lang="en-US" sz="2400" dirty="0">
              <a:latin typeface="Comic Sans MS" panose="030F0702030302020204" pitchFamily="66" charset="0"/>
            </a:endParaRPr>
          </a:p>
          <a:p>
            <a:r>
              <a:rPr lang="en-US" sz="2400" i="1" dirty="0">
                <a:latin typeface="Comic Sans MS" panose="030F0702030302020204" pitchFamily="66" charset="0"/>
              </a:rPr>
              <a:t>S. sanquinis </a:t>
            </a:r>
            <a:r>
              <a:rPr lang="en-US" sz="2400" dirty="0">
                <a:latin typeface="Comic Sans MS" panose="030F0702030302020204" pitchFamily="66" charset="0"/>
              </a:rPr>
              <a:t>bacteria are unable to thrive in acidic conditions</a:t>
            </a:r>
            <a:endParaRPr lang="en-US" sz="2000" dirty="0">
              <a:latin typeface="Comic Sans MS" panose="030F0702030302020204" pitchFamily="66" charset="0"/>
            </a:endParaRPr>
          </a:p>
        </p:txBody>
      </p:sp>
    </p:spTree>
    <p:extLst>
      <p:ext uri="{BB962C8B-B14F-4D97-AF65-F5344CB8AC3E}">
        <p14:creationId xmlns:p14="http://schemas.microsoft.com/office/powerpoint/2010/main" val="1474149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0C74E1-8E88-4AB6-B56C-BB477EECFAF3}"/>
              </a:ext>
            </a:extLst>
          </p:cNvPr>
          <p:cNvSpPr/>
          <p:nvPr/>
        </p:nvSpPr>
        <p:spPr>
          <a:xfrm>
            <a:off x="106017" y="0"/>
            <a:ext cx="6096000" cy="307777"/>
          </a:xfrm>
          <a:prstGeom prst="rect">
            <a:avLst/>
          </a:prstGeom>
        </p:spPr>
        <p:txBody>
          <a:bodyPr>
            <a:spAutoFit/>
          </a:bodyPr>
          <a:lstStyle/>
          <a:p>
            <a:r>
              <a:rPr lang="en-US" sz="1400" dirty="0">
                <a:hlinkClick r:id="rId2"/>
              </a:rPr>
              <a:t>https://secure-media.collegeboard.org/ap/pdf/ap-biology-frq-2017.pdf</a:t>
            </a:r>
            <a:endParaRPr lang="en-US" sz="1400" dirty="0"/>
          </a:p>
        </p:txBody>
      </p:sp>
      <p:sp>
        <p:nvSpPr>
          <p:cNvPr id="5" name="Rectangle 4">
            <a:extLst>
              <a:ext uri="{FF2B5EF4-FFF2-40B4-BE49-F238E27FC236}">
                <a16:creationId xmlns:a16="http://schemas.microsoft.com/office/drawing/2014/main" id="{DFB0C33E-FB04-40AC-87A4-2AD79DC7BC5F}"/>
              </a:ext>
            </a:extLst>
          </p:cNvPr>
          <p:cNvSpPr/>
          <p:nvPr/>
        </p:nvSpPr>
        <p:spPr>
          <a:xfrm>
            <a:off x="7421218" y="0"/>
            <a:ext cx="6096000" cy="523220"/>
          </a:xfrm>
          <a:prstGeom prst="rect">
            <a:avLst/>
          </a:prstGeom>
        </p:spPr>
        <p:txBody>
          <a:bodyPr>
            <a:spAutoFit/>
          </a:bodyPr>
          <a:lstStyle/>
          <a:p>
            <a:r>
              <a:rPr lang="en-US" sz="1400" dirty="0">
                <a:solidFill>
                  <a:srgbClr val="FF0000"/>
                </a:solidFill>
                <a:latin typeface="Comic Sans MS" panose="030F0702030302020204" pitchFamily="66" charset="0"/>
              </a:rPr>
              <a:t>NOTE: THIS IS NOT A SECURE TEST QUESTION</a:t>
            </a:r>
            <a:br>
              <a:rPr lang="en-US" sz="1400" dirty="0">
                <a:solidFill>
                  <a:srgbClr val="FF0000"/>
                </a:solidFill>
                <a:latin typeface="Comic Sans MS" panose="030F0702030302020204" pitchFamily="66" charset="0"/>
              </a:rPr>
            </a:br>
            <a:r>
              <a:rPr lang="en-US" sz="1400" dirty="0">
                <a:solidFill>
                  <a:srgbClr val="FF0000"/>
                </a:solidFill>
                <a:latin typeface="Comic Sans MS" panose="030F0702030302020204" pitchFamily="66" charset="0"/>
              </a:rPr>
              <a:t>It is posted on the College Board website</a:t>
            </a:r>
          </a:p>
        </p:txBody>
      </p:sp>
      <p:sp>
        <p:nvSpPr>
          <p:cNvPr id="9" name="TextBox 8">
            <a:extLst>
              <a:ext uri="{FF2B5EF4-FFF2-40B4-BE49-F238E27FC236}">
                <a16:creationId xmlns:a16="http://schemas.microsoft.com/office/drawing/2014/main" id="{8B92F888-B8AB-426D-9718-E8A5D1B83EEF}"/>
              </a:ext>
            </a:extLst>
          </p:cNvPr>
          <p:cNvSpPr txBox="1"/>
          <p:nvPr/>
        </p:nvSpPr>
        <p:spPr>
          <a:xfrm>
            <a:off x="106017" y="261610"/>
            <a:ext cx="12085983" cy="4801314"/>
          </a:xfrm>
          <a:prstGeom prst="rect">
            <a:avLst/>
          </a:prstGeom>
          <a:noFill/>
        </p:spPr>
        <p:txBody>
          <a:bodyPr wrap="square" rtlCol="0">
            <a:spAutoFit/>
          </a:bodyPr>
          <a:lstStyle/>
          <a:p>
            <a:r>
              <a:rPr lang="en-US" dirty="0"/>
              <a:t>2017 EXAM</a:t>
            </a:r>
            <a:br>
              <a:rPr lang="en-US" dirty="0"/>
            </a:br>
            <a:r>
              <a:rPr lang="en-US" dirty="0"/>
              <a:t>Many species of bacteria grow in the mouth of animals and can form biofilms on teeth (plaque).  Within plaque, the </a:t>
            </a:r>
            <a:r>
              <a:rPr lang="en-US" dirty="0">
                <a:solidFill>
                  <a:srgbClr val="FF0000"/>
                </a:solidFill>
              </a:rPr>
              <a:t>outer layers contain high levels of oxygen </a:t>
            </a:r>
            <a:r>
              <a:rPr lang="en-US" dirty="0"/>
              <a:t>and the </a:t>
            </a:r>
            <a:r>
              <a:rPr lang="en-US" dirty="0">
                <a:solidFill>
                  <a:srgbClr val="FF0000"/>
                </a:solidFill>
              </a:rPr>
              <a:t>layers closest to the tooth contain low levels of oxygen.  </a:t>
            </a:r>
            <a:r>
              <a:rPr lang="en-US" dirty="0"/>
              <a:t>The surface of the tooth is covered with a hard layer of </a:t>
            </a:r>
            <a:r>
              <a:rPr lang="en-US" dirty="0">
                <a:solidFill>
                  <a:srgbClr val="FF0000"/>
                </a:solidFill>
              </a:rPr>
              <a:t>enamel,</a:t>
            </a:r>
            <a:r>
              <a:rPr lang="en-US" dirty="0"/>
              <a:t> which can be </a:t>
            </a:r>
            <a:r>
              <a:rPr lang="en-US" dirty="0">
                <a:solidFill>
                  <a:srgbClr val="FF0000"/>
                </a:solidFill>
              </a:rPr>
              <a:t>dissolved under acidic conditions. </a:t>
            </a:r>
            <a:r>
              <a:rPr lang="en-US" dirty="0"/>
              <a:t>When the enamel breaks down the bacteria in plaque can extract nutrients from the tooth and cause cavities.</a:t>
            </a:r>
          </a:p>
          <a:p>
            <a:endParaRPr lang="en-US" dirty="0"/>
          </a:p>
          <a:p>
            <a:r>
              <a:rPr lang="en-US" dirty="0"/>
              <a:t>Certain types of bacteria (e.g., </a:t>
            </a:r>
            <a:r>
              <a:rPr lang="en-US" i="1" dirty="0">
                <a:solidFill>
                  <a:srgbClr val="FF0000"/>
                </a:solidFill>
              </a:rPr>
              <a:t>Streptococcus mutans</a:t>
            </a:r>
            <a:r>
              <a:rPr lang="en-US" dirty="0">
                <a:solidFill>
                  <a:srgbClr val="FF0000"/>
                </a:solidFill>
              </a:rPr>
              <a:t>) thrive in the innermost anaerobic layers </a:t>
            </a:r>
            <a:r>
              <a:rPr lang="en-US" dirty="0"/>
              <a:t>of the plaque and are associated with cavities. Other types of bacteria (</a:t>
            </a:r>
            <a:r>
              <a:rPr lang="en-US" i="1" dirty="0">
                <a:solidFill>
                  <a:srgbClr val="FF0000"/>
                </a:solidFill>
              </a:rPr>
              <a:t>Streptococcus sanquinis</a:t>
            </a:r>
            <a:r>
              <a:rPr lang="en-US" dirty="0"/>
              <a:t>) compete with </a:t>
            </a:r>
            <a:r>
              <a:rPr lang="en-US" i="1" dirty="0"/>
              <a:t>S. mutans </a:t>
            </a:r>
            <a:r>
              <a:rPr lang="en-US" dirty="0"/>
              <a:t>but are </a:t>
            </a:r>
            <a:r>
              <a:rPr lang="en-US" dirty="0">
                <a:solidFill>
                  <a:srgbClr val="FF0000"/>
                </a:solidFill>
              </a:rPr>
              <a:t>unable to thrive in acidic conditions. </a:t>
            </a:r>
          </a:p>
          <a:p>
            <a:endParaRPr lang="en-US" dirty="0"/>
          </a:p>
          <a:p>
            <a:pPr marL="342900" indent="-342900">
              <a:buAutoNum type="alphaLcParenBoth"/>
            </a:pPr>
            <a:r>
              <a:rPr lang="en-US" dirty="0"/>
              <a:t>IDENTIFY the </a:t>
            </a:r>
            <a:r>
              <a:rPr lang="en-US" dirty="0">
                <a:solidFill>
                  <a:srgbClr val="FF0000"/>
                </a:solidFill>
              </a:rPr>
              <a:t>biochemical pathway </a:t>
            </a:r>
            <a:r>
              <a:rPr lang="en-US" i="1" dirty="0"/>
              <a:t>S. mutans </a:t>
            </a:r>
            <a:r>
              <a:rPr lang="en-US" dirty="0"/>
              <a:t>uses for </a:t>
            </a:r>
            <a:r>
              <a:rPr lang="en-US" dirty="0">
                <a:solidFill>
                  <a:srgbClr val="FF0000"/>
                </a:solidFill>
              </a:rPr>
              <a:t>metabolizing sugar </a:t>
            </a:r>
            <a:r>
              <a:rPr lang="en-US" dirty="0"/>
              <a:t>and DESCRIBE how the </a:t>
            </a:r>
            <a:r>
              <a:rPr lang="en-US" dirty="0">
                <a:solidFill>
                  <a:srgbClr val="FF0000"/>
                </a:solidFill>
              </a:rPr>
              <a:t>pathway contributes to the low pH</a:t>
            </a:r>
            <a:r>
              <a:rPr lang="en-US" dirty="0"/>
              <a:t> in the inner layers of plaque.</a:t>
            </a:r>
            <a:br>
              <a:rPr lang="en-US" dirty="0"/>
            </a:br>
            <a:endParaRPr lang="en-US" dirty="0"/>
          </a:p>
          <a:p>
            <a:r>
              <a:rPr lang="en-US" dirty="0"/>
              <a:t>(b) Normal tooth brushing effectively removes much of the plaque from the flat surfaces but cannot reach the surfaces  </a:t>
            </a:r>
            <a:br>
              <a:rPr lang="en-US" dirty="0"/>
            </a:br>
            <a:r>
              <a:rPr lang="en-US" dirty="0"/>
              <a:t>       between teeth.  Many commercial toothpastes contain </a:t>
            </a:r>
            <a:r>
              <a:rPr lang="en-US" dirty="0">
                <a:solidFill>
                  <a:srgbClr val="FF0000"/>
                </a:solidFill>
              </a:rPr>
              <a:t>alkaline components which raise the pH of the mouth</a:t>
            </a:r>
            <a:r>
              <a:rPr lang="en-US" dirty="0"/>
              <a:t>.  PREDICT </a:t>
            </a:r>
            <a:br>
              <a:rPr lang="en-US" dirty="0"/>
            </a:br>
            <a:r>
              <a:rPr lang="en-US" dirty="0"/>
              <a:t>       how the </a:t>
            </a:r>
            <a:r>
              <a:rPr lang="en-US" dirty="0">
                <a:solidFill>
                  <a:srgbClr val="FF0000"/>
                </a:solidFill>
              </a:rPr>
              <a:t>population size </a:t>
            </a:r>
            <a:r>
              <a:rPr lang="en-US" dirty="0"/>
              <a:t>of </a:t>
            </a:r>
            <a:r>
              <a:rPr lang="en-US" i="1" dirty="0"/>
              <a:t>S. mutans </a:t>
            </a:r>
            <a:r>
              <a:rPr lang="en-US" dirty="0"/>
              <a:t>AND </a:t>
            </a:r>
            <a:r>
              <a:rPr lang="en-US" i="1" dirty="0"/>
              <a:t>S. sanguinis </a:t>
            </a:r>
            <a:r>
              <a:rPr lang="en-US" dirty="0"/>
              <a:t>in the bacterial community in the plaque between teeth are likely to </a:t>
            </a:r>
            <a:br>
              <a:rPr lang="en-US" dirty="0"/>
            </a:br>
            <a:r>
              <a:rPr lang="en-US" dirty="0"/>
              <a:t>       change </a:t>
            </a:r>
            <a:r>
              <a:rPr lang="en-US" dirty="0">
                <a:solidFill>
                  <a:srgbClr val="FF0000"/>
                </a:solidFill>
              </a:rPr>
              <a:t>when these toothpastes are used.</a:t>
            </a:r>
          </a:p>
        </p:txBody>
      </p:sp>
      <p:sp>
        <p:nvSpPr>
          <p:cNvPr id="10" name="TextBox 9">
            <a:extLst>
              <a:ext uri="{FF2B5EF4-FFF2-40B4-BE49-F238E27FC236}">
                <a16:creationId xmlns:a16="http://schemas.microsoft.com/office/drawing/2014/main" id="{7294198E-41D1-41AE-AF85-8798483728AE}"/>
              </a:ext>
            </a:extLst>
          </p:cNvPr>
          <p:cNvSpPr txBox="1"/>
          <p:nvPr/>
        </p:nvSpPr>
        <p:spPr>
          <a:xfrm>
            <a:off x="274895" y="5507255"/>
            <a:ext cx="6950942" cy="461665"/>
          </a:xfrm>
          <a:prstGeom prst="rect">
            <a:avLst/>
          </a:prstGeom>
          <a:noFill/>
        </p:spPr>
        <p:txBody>
          <a:bodyPr wrap="none" rtlCol="0">
            <a:spAutoFit/>
          </a:bodyPr>
          <a:lstStyle/>
          <a:p>
            <a:r>
              <a:rPr lang="en-US" sz="2400" dirty="0">
                <a:latin typeface="Comic Sans MS" panose="030F0702030302020204" pitchFamily="66" charset="0"/>
              </a:rPr>
              <a:t>NOW YOU CAN ANSWER THE QUESTIONS !</a:t>
            </a:r>
          </a:p>
        </p:txBody>
      </p:sp>
      <p:pic>
        <p:nvPicPr>
          <p:cNvPr id="11" name="Picture 2">
            <a:extLst>
              <a:ext uri="{FF2B5EF4-FFF2-40B4-BE49-F238E27FC236}">
                <a16:creationId xmlns:a16="http://schemas.microsoft.com/office/drawing/2014/main" id="{C23FD4E3-5994-4EDE-ADF9-415E2931C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2027" y="4921656"/>
            <a:ext cx="2501259" cy="15632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7466B5D-061C-4FFE-80AA-7A2C0FE31420}"/>
              </a:ext>
            </a:extLst>
          </p:cNvPr>
          <p:cNvSpPr/>
          <p:nvPr/>
        </p:nvSpPr>
        <p:spPr>
          <a:xfrm>
            <a:off x="6785113" y="6596390"/>
            <a:ext cx="6096000" cy="261610"/>
          </a:xfrm>
          <a:prstGeom prst="rect">
            <a:avLst/>
          </a:prstGeom>
        </p:spPr>
        <p:txBody>
          <a:bodyPr>
            <a:spAutoFit/>
          </a:bodyPr>
          <a:lstStyle/>
          <a:p>
            <a:r>
              <a:rPr lang="en-US" sz="1050" dirty="0">
                <a:hlinkClick r:id="rId4"/>
              </a:rPr>
              <a:t>https://www.mediapost.com/publications/article/322395/emojis-score-with-mobile-users.html</a:t>
            </a:r>
            <a:endParaRPr lang="en-US" sz="1050" dirty="0"/>
          </a:p>
        </p:txBody>
      </p:sp>
      <p:sp>
        <p:nvSpPr>
          <p:cNvPr id="6" name="Rectangle 5">
            <a:extLst>
              <a:ext uri="{FF2B5EF4-FFF2-40B4-BE49-F238E27FC236}">
                <a16:creationId xmlns:a16="http://schemas.microsoft.com/office/drawing/2014/main" id="{F4087CF2-85D8-45EF-BB6D-0F79BB0B6AA6}"/>
              </a:ext>
            </a:extLst>
          </p:cNvPr>
          <p:cNvSpPr/>
          <p:nvPr/>
        </p:nvSpPr>
        <p:spPr>
          <a:xfrm>
            <a:off x="1842854" y="6043919"/>
            <a:ext cx="184731" cy="646331"/>
          </a:xfrm>
          <a:prstGeom prst="rect">
            <a:avLst/>
          </a:prstGeom>
        </p:spPr>
        <p:txBody>
          <a:bodyPr wrap="none">
            <a:spAutoFit/>
          </a:bodyPr>
          <a:lstStyle/>
          <a:p>
            <a:endParaRPr lang="en-US" u="sng" dirty="0">
              <a:solidFill>
                <a:srgbClr val="0077C8"/>
              </a:solidFill>
              <a:latin typeface="Roboto" panose="02000000000000000000" pitchFamily="2" charset="0"/>
              <a:hlinkClick r:id="rId5"/>
            </a:endParaRPr>
          </a:p>
          <a:p>
            <a:endParaRPr lang="en-US" u="sng" dirty="0">
              <a:solidFill>
                <a:srgbClr val="0077C8"/>
              </a:solidFill>
              <a:latin typeface="Roboto" panose="02000000000000000000" pitchFamily="2" charset="0"/>
              <a:hlinkClick r:id="rId5"/>
            </a:endParaRPr>
          </a:p>
        </p:txBody>
      </p:sp>
      <p:sp>
        <p:nvSpPr>
          <p:cNvPr id="12" name="TextBox 11">
            <a:extLst>
              <a:ext uri="{FF2B5EF4-FFF2-40B4-BE49-F238E27FC236}">
                <a16:creationId xmlns:a16="http://schemas.microsoft.com/office/drawing/2014/main" id="{24F1A883-171D-4EA2-BF0A-221BC4C50268}"/>
              </a:ext>
            </a:extLst>
          </p:cNvPr>
          <p:cNvSpPr txBox="1"/>
          <p:nvPr/>
        </p:nvSpPr>
        <p:spPr>
          <a:xfrm>
            <a:off x="248392" y="6043919"/>
            <a:ext cx="7663156" cy="461665"/>
          </a:xfrm>
          <a:prstGeom prst="rect">
            <a:avLst/>
          </a:prstGeom>
          <a:noFill/>
        </p:spPr>
        <p:txBody>
          <a:bodyPr wrap="square" rtlCol="0">
            <a:spAutoFit/>
          </a:bodyPr>
          <a:lstStyle/>
          <a:p>
            <a:r>
              <a:rPr lang="en-US" dirty="0"/>
              <a:t> </a:t>
            </a:r>
            <a:r>
              <a:rPr lang="en-US" sz="2400" dirty="0">
                <a:latin typeface="Comic Sans MS" panose="030F0702030302020204" pitchFamily="66" charset="0"/>
              </a:rPr>
              <a:t>Check the </a:t>
            </a:r>
            <a:r>
              <a:rPr lang="en-US" sz="2400" u="sng" dirty="0">
                <a:solidFill>
                  <a:srgbClr val="0077C8"/>
                </a:solidFill>
                <a:latin typeface="Comic Sans MS" panose="030F0702030302020204" pitchFamily="66" charset="0"/>
                <a:hlinkClick r:id="rId5"/>
              </a:rPr>
              <a:t>Scoring Guidelines</a:t>
            </a:r>
            <a:r>
              <a:rPr lang="en-US" sz="2400" u="sng" dirty="0">
                <a:solidFill>
                  <a:srgbClr val="0077C8"/>
                </a:solidFill>
                <a:latin typeface="Comic Sans MS" panose="030F0702030302020204" pitchFamily="66" charset="0"/>
              </a:rPr>
              <a:t>  </a:t>
            </a:r>
            <a:r>
              <a:rPr lang="en-US" sz="2400" dirty="0">
                <a:latin typeface="Comic Sans MS" panose="030F0702030302020204" pitchFamily="66" charset="0"/>
              </a:rPr>
              <a:t>to see how you did</a:t>
            </a:r>
            <a:endParaRPr lang="en-US" dirty="0">
              <a:latin typeface="Comic Sans MS" panose="030F0702030302020204" pitchFamily="66" charset="0"/>
            </a:endParaRPr>
          </a:p>
        </p:txBody>
      </p:sp>
    </p:spTree>
    <p:extLst>
      <p:ext uri="{BB962C8B-B14F-4D97-AF65-F5344CB8AC3E}">
        <p14:creationId xmlns:p14="http://schemas.microsoft.com/office/powerpoint/2010/main" val="1972405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0" y="159026"/>
            <a:ext cx="12072730" cy="6599583"/>
          </a:xfrm>
        </p:spPr>
        <p:txBody>
          <a:bodyPr>
            <a:normAutofit/>
          </a:bodyPr>
          <a:lstStyle/>
          <a:p>
            <a:pPr marL="0" indent="0">
              <a:buNone/>
            </a:pPr>
            <a:r>
              <a:rPr lang="en-US" sz="3600" dirty="0">
                <a:latin typeface="Comic Sans MS" panose="030F0702030302020204" pitchFamily="66" charset="0"/>
              </a:rPr>
              <a:t>PAY ATTENTION TO GRAPHS/PICTURES </a:t>
            </a:r>
          </a:p>
        </p:txBody>
      </p:sp>
      <p:pic>
        <p:nvPicPr>
          <p:cNvPr id="2050" name="Picture 2">
            <a:extLst>
              <a:ext uri="{FF2B5EF4-FFF2-40B4-BE49-F238E27FC236}">
                <a16:creationId xmlns:a16="http://schemas.microsoft.com/office/drawing/2014/main" id="{2E2AFE35-9028-405A-95FC-96EC9666C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20" y="684590"/>
            <a:ext cx="5088559" cy="6014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91BB21-C1E4-4550-8E93-3AF6AE95B5C4}"/>
              </a:ext>
            </a:extLst>
          </p:cNvPr>
          <p:cNvSpPr txBox="1"/>
          <p:nvPr/>
        </p:nvSpPr>
        <p:spPr>
          <a:xfrm>
            <a:off x="5517114" y="954741"/>
            <a:ext cx="6320961" cy="1569660"/>
          </a:xfrm>
          <a:prstGeom prst="rect">
            <a:avLst/>
          </a:prstGeom>
          <a:noFill/>
        </p:spPr>
        <p:txBody>
          <a:bodyPr wrap="none" rtlCol="0">
            <a:spAutoFit/>
          </a:bodyPr>
          <a:lstStyle/>
          <a:p>
            <a:r>
              <a:rPr lang="en-US" sz="3200" dirty="0">
                <a:latin typeface="Comic Sans MS" panose="030F0702030302020204" pitchFamily="66" charset="0"/>
              </a:rPr>
              <a:t>Sometimes just looking at the </a:t>
            </a:r>
          </a:p>
          <a:p>
            <a:r>
              <a:rPr lang="en-US" sz="3200" dirty="0">
                <a:latin typeface="Comic Sans MS" panose="030F0702030302020204" pitchFamily="66" charset="0"/>
              </a:rPr>
              <a:t>picture can give you the answer </a:t>
            </a:r>
          </a:p>
          <a:p>
            <a:r>
              <a:rPr lang="en-US" sz="3200" dirty="0">
                <a:latin typeface="Comic Sans MS" panose="030F0702030302020204" pitchFamily="66" charset="0"/>
              </a:rPr>
              <a:t>to the question</a:t>
            </a:r>
          </a:p>
        </p:txBody>
      </p:sp>
      <p:sp>
        <p:nvSpPr>
          <p:cNvPr id="4" name="Rectangle 3">
            <a:extLst>
              <a:ext uri="{FF2B5EF4-FFF2-40B4-BE49-F238E27FC236}">
                <a16:creationId xmlns:a16="http://schemas.microsoft.com/office/drawing/2014/main" id="{8E648240-3A34-48C2-BD24-D8C07B5C7D83}"/>
              </a:ext>
            </a:extLst>
          </p:cNvPr>
          <p:cNvSpPr/>
          <p:nvPr/>
        </p:nvSpPr>
        <p:spPr>
          <a:xfrm>
            <a:off x="5517114" y="6572016"/>
            <a:ext cx="4952430" cy="253916"/>
          </a:xfrm>
          <a:prstGeom prst="rect">
            <a:avLst/>
          </a:prstGeom>
        </p:spPr>
        <p:txBody>
          <a:bodyPr wrap="square">
            <a:spAutoFit/>
          </a:bodyPr>
          <a:lstStyle/>
          <a:p>
            <a:r>
              <a:rPr lang="en-US" sz="1050" dirty="0">
                <a:hlinkClick r:id="rId3"/>
              </a:rPr>
              <a:t>https://i0.kym-cdn.com/photos/images/original/000/962/553/000.jpg</a:t>
            </a:r>
            <a:endParaRPr lang="en-US" sz="1050" dirty="0"/>
          </a:p>
        </p:txBody>
      </p:sp>
    </p:spTree>
    <p:extLst>
      <p:ext uri="{BB962C8B-B14F-4D97-AF65-F5344CB8AC3E}">
        <p14:creationId xmlns:p14="http://schemas.microsoft.com/office/powerpoint/2010/main" val="3982613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866F6F00-C8DB-4198-A443-530C77A6C202}"/>
              </a:ext>
            </a:extLst>
          </p:cNvPr>
          <p:cNvPicPr>
            <a:picLocks noGrp="1" noChangeAspect="1"/>
          </p:cNvPicPr>
          <p:nvPr>
            <p:ph idx="1"/>
          </p:nvPr>
        </p:nvPicPr>
        <p:blipFill rotWithShape="1">
          <a:blip r:embed="rId2"/>
          <a:srcRect l="30975" t="21893" r="32557" b="32321"/>
          <a:stretch/>
        </p:blipFill>
        <p:spPr>
          <a:xfrm>
            <a:off x="649356" y="836686"/>
            <a:ext cx="6970645" cy="4920457"/>
          </a:xfrm>
          <a:prstGeom prst="rect">
            <a:avLst/>
          </a:prstGeom>
        </p:spPr>
      </p:pic>
      <p:sp>
        <p:nvSpPr>
          <p:cNvPr id="4" name="Rectangle 3">
            <a:extLst>
              <a:ext uri="{FF2B5EF4-FFF2-40B4-BE49-F238E27FC236}">
                <a16:creationId xmlns:a16="http://schemas.microsoft.com/office/drawing/2014/main" id="{C2C3D74E-95A4-477E-B95F-E5F845622238}"/>
              </a:ext>
            </a:extLst>
          </p:cNvPr>
          <p:cNvSpPr/>
          <p:nvPr/>
        </p:nvSpPr>
        <p:spPr>
          <a:xfrm>
            <a:off x="0" y="0"/>
            <a:ext cx="4280452" cy="261610"/>
          </a:xfrm>
          <a:prstGeom prst="rect">
            <a:avLst/>
          </a:prstGeom>
        </p:spPr>
        <p:txBody>
          <a:bodyPr wrap="square">
            <a:spAutoFit/>
          </a:bodyPr>
          <a:lstStyle/>
          <a:p>
            <a:r>
              <a:rPr lang="en-US" sz="1100"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https://secure-media.collegeboard.org/ap/pdf/ap18-frq-biology.pdf</a:t>
            </a:r>
            <a:endParaRPr lang="en-US" sz="1100" dirty="0">
              <a:solidFill>
                <a:srgbClr val="7030A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27DFAC3-51E5-4E44-9154-74D92B8E2966}"/>
              </a:ext>
            </a:extLst>
          </p:cNvPr>
          <p:cNvSpPr txBox="1"/>
          <p:nvPr/>
        </p:nvSpPr>
        <p:spPr>
          <a:xfrm>
            <a:off x="543338" y="5928980"/>
            <a:ext cx="9986009" cy="830997"/>
          </a:xfrm>
          <a:prstGeom prst="rect">
            <a:avLst/>
          </a:prstGeom>
          <a:noFill/>
        </p:spPr>
        <p:txBody>
          <a:bodyPr wrap="square" rtlCol="0">
            <a:spAutoFit/>
          </a:bodyPr>
          <a:lstStyle/>
          <a:p>
            <a:r>
              <a:rPr lang="en-US" sz="2400" dirty="0">
                <a:latin typeface="Comic Sans MS" panose="030F0702030302020204" pitchFamily="66" charset="0"/>
              </a:rPr>
              <a:t>DESCRIBE the effect of inhibiting step 3 on the formation of pores </a:t>
            </a:r>
            <a:r>
              <a:rPr lang="en-US" sz="2400" dirty="0">
                <a:solidFill>
                  <a:srgbClr val="FF0000"/>
                </a:solidFill>
                <a:latin typeface="Comic Sans MS" panose="030F0702030302020204" pitchFamily="66" charset="0"/>
              </a:rPr>
              <a:t>AND</a:t>
            </a:r>
            <a:r>
              <a:rPr lang="en-US" sz="2400" dirty="0">
                <a:latin typeface="Comic Sans MS" panose="030F0702030302020204" pitchFamily="66" charset="0"/>
              </a:rPr>
              <a:t> the release of interleukin from the cell </a:t>
            </a:r>
          </a:p>
        </p:txBody>
      </p:sp>
      <p:sp>
        <p:nvSpPr>
          <p:cNvPr id="3" name="TextBox 2">
            <a:extLst>
              <a:ext uri="{FF2B5EF4-FFF2-40B4-BE49-F238E27FC236}">
                <a16:creationId xmlns:a16="http://schemas.microsoft.com/office/drawing/2014/main" id="{1A5663EF-8A2B-4CF5-8B80-D3C11B61CC6F}"/>
              </a:ext>
            </a:extLst>
          </p:cNvPr>
          <p:cNvSpPr txBox="1"/>
          <p:nvPr/>
        </p:nvSpPr>
        <p:spPr>
          <a:xfrm>
            <a:off x="6332704" y="18519"/>
            <a:ext cx="5859296" cy="646331"/>
          </a:xfrm>
          <a:prstGeom prst="rect">
            <a:avLst/>
          </a:prstGeom>
          <a:noFill/>
        </p:spPr>
        <p:txBody>
          <a:bodyPr wrap="none" rtlCol="0">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
        <p:nvSpPr>
          <p:cNvPr id="5" name="Rectangle 4">
            <a:extLst>
              <a:ext uri="{FF2B5EF4-FFF2-40B4-BE49-F238E27FC236}">
                <a16:creationId xmlns:a16="http://schemas.microsoft.com/office/drawing/2014/main" id="{1B1671E3-41E9-4000-895F-C3908DB4B3C7}"/>
              </a:ext>
            </a:extLst>
          </p:cNvPr>
          <p:cNvSpPr/>
          <p:nvPr/>
        </p:nvSpPr>
        <p:spPr>
          <a:xfrm>
            <a:off x="6763858" y="3993343"/>
            <a:ext cx="4996987" cy="830997"/>
          </a:xfrm>
          <a:prstGeom prst="rect">
            <a:avLst/>
          </a:prstGeom>
        </p:spPr>
        <p:txBody>
          <a:bodyPr wrap="square">
            <a:spAutoFit/>
          </a:bodyPr>
          <a:lstStyle/>
          <a:p>
            <a:r>
              <a:rPr lang="en-US" sz="2400" dirty="0">
                <a:latin typeface="Comic Sans MS" panose="030F0702030302020204" pitchFamily="66" charset="0"/>
              </a:rPr>
              <a:t>Check  </a:t>
            </a:r>
            <a:r>
              <a:rPr lang="en-US" sz="2400" dirty="0">
                <a:latin typeface="Comic Sans MS" panose="030F0702030302020204" pitchFamily="66" charset="0"/>
                <a:hlinkClick r:id="rId4"/>
              </a:rPr>
              <a:t>SCORING GUIDELINES</a:t>
            </a:r>
            <a:r>
              <a:rPr lang="en-US" sz="2400" dirty="0">
                <a:latin typeface="Comic Sans MS" panose="030F0702030302020204" pitchFamily="66" charset="0"/>
              </a:rPr>
              <a:t> to see how you did</a:t>
            </a:r>
          </a:p>
        </p:txBody>
      </p:sp>
      <p:cxnSp>
        <p:nvCxnSpPr>
          <p:cNvPr id="8" name="Straight Connector 7">
            <a:extLst>
              <a:ext uri="{FF2B5EF4-FFF2-40B4-BE49-F238E27FC236}">
                <a16:creationId xmlns:a16="http://schemas.microsoft.com/office/drawing/2014/main" id="{13AA419A-F530-4979-9938-7B1E5DF17C13}"/>
              </a:ext>
            </a:extLst>
          </p:cNvPr>
          <p:cNvCxnSpPr/>
          <p:nvPr/>
        </p:nvCxnSpPr>
        <p:spPr>
          <a:xfrm>
            <a:off x="5131558" y="2483893"/>
            <a:ext cx="409433" cy="7642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5B3B55-9A72-43D9-93A5-4C2E4F957198}"/>
              </a:ext>
            </a:extLst>
          </p:cNvPr>
          <p:cNvCxnSpPr>
            <a:cxnSpLocks/>
          </p:cNvCxnSpPr>
          <p:nvPr/>
        </p:nvCxnSpPr>
        <p:spPr>
          <a:xfrm flipH="1">
            <a:off x="5131558" y="2483893"/>
            <a:ext cx="409434" cy="7642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A3B27C6-CB2C-4BB9-9956-5D4C66110ED7}"/>
              </a:ext>
            </a:extLst>
          </p:cNvPr>
          <p:cNvSpPr txBox="1"/>
          <p:nvPr/>
        </p:nvSpPr>
        <p:spPr>
          <a:xfrm>
            <a:off x="4926742" y="1222992"/>
            <a:ext cx="609600" cy="707886"/>
          </a:xfrm>
          <a:prstGeom prst="rect">
            <a:avLst/>
          </a:prstGeom>
          <a:noFill/>
        </p:spPr>
        <p:txBody>
          <a:bodyPr wrap="square" rtlCol="0">
            <a:spAutoFit/>
          </a:bodyPr>
          <a:lstStyle/>
          <a:p>
            <a:r>
              <a:rPr lang="en-US" dirty="0"/>
              <a:t>   </a:t>
            </a:r>
            <a:r>
              <a:rPr lang="en-US" sz="4000" dirty="0">
                <a:solidFill>
                  <a:srgbClr val="FF0000"/>
                </a:solidFill>
              </a:rPr>
              <a:t>?</a:t>
            </a:r>
            <a:endParaRPr lang="en-US" dirty="0">
              <a:solidFill>
                <a:srgbClr val="FF0000"/>
              </a:solidFill>
            </a:endParaRPr>
          </a:p>
        </p:txBody>
      </p:sp>
      <p:sp>
        <p:nvSpPr>
          <p:cNvPr id="13" name="Rectangle 12">
            <a:extLst>
              <a:ext uri="{FF2B5EF4-FFF2-40B4-BE49-F238E27FC236}">
                <a16:creationId xmlns:a16="http://schemas.microsoft.com/office/drawing/2014/main" id="{28EBE523-EC93-4D78-806F-92656275D503}"/>
              </a:ext>
            </a:extLst>
          </p:cNvPr>
          <p:cNvSpPr/>
          <p:nvPr/>
        </p:nvSpPr>
        <p:spPr>
          <a:xfrm>
            <a:off x="2782454" y="1837562"/>
            <a:ext cx="421910" cy="707886"/>
          </a:xfrm>
          <a:prstGeom prst="rect">
            <a:avLst/>
          </a:prstGeom>
        </p:spPr>
        <p:txBody>
          <a:bodyPr wrap="none">
            <a:spAutoFit/>
          </a:bodyPr>
          <a:lstStyle/>
          <a:p>
            <a:r>
              <a:rPr lang="en-US" sz="4000" dirty="0">
                <a:solidFill>
                  <a:srgbClr val="FF0000"/>
                </a:solidFill>
              </a:rPr>
              <a:t>?</a:t>
            </a:r>
            <a:endParaRPr lang="en-US" sz="4000" dirty="0"/>
          </a:p>
        </p:txBody>
      </p:sp>
    </p:spTree>
    <p:extLst>
      <p:ext uri="{BB962C8B-B14F-4D97-AF65-F5344CB8AC3E}">
        <p14:creationId xmlns:p14="http://schemas.microsoft.com/office/powerpoint/2010/main" val="408269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CD83D3EC-B411-4F2D-88AF-349185365844}"/>
              </a:ext>
            </a:extLst>
          </p:cNvPr>
          <p:cNvSpPr>
            <a:spLocks noGrp="1"/>
          </p:cNvSpPr>
          <p:nvPr>
            <p:ph type="ctrTitle"/>
          </p:nvPr>
        </p:nvSpPr>
        <p:spPr>
          <a:xfrm>
            <a:off x="2211388" y="153989"/>
            <a:ext cx="7772400" cy="1470025"/>
          </a:xfrm>
        </p:spPr>
        <p:txBody>
          <a:bodyPr/>
          <a:lstStyle/>
          <a:p>
            <a:pPr eaLnBrk="1" hangingPunct="1"/>
            <a:r>
              <a:rPr lang="en-US" altLang="en-US" sz="9600" dirty="0">
                <a:latin typeface="Comic Sans MS" panose="030F0702030302020204" pitchFamily="66" charset="0"/>
              </a:rPr>
              <a:t>ATP</a:t>
            </a:r>
          </a:p>
        </p:txBody>
      </p:sp>
      <p:sp>
        <p:nvSpPr>
          <p:cNvPr id="3" name="Subtitle 2">
            <a:extLst>
              <a:ext uri="{FF2B5EF4-FFF2-40B4-BE49-F238E27FC236}">
                <a16:creationId xmlns:a16="http://schemas.microsoft.com/office/drawing/2014/main" id="{A181FF69-6E3A-46C0-AA45-BCACD290BB5A}"/>
              </a:ext>
            </a:extLst>
          </p:cNvPr>
          <p:cNvSpPr>
            <a:spLocks noGrp="1"/>
          </p:cNvSpPr>
          <p:nvPr>
            <p:ph type="subTitle" idx="1"/>
          </p:nvPr>
        </p:nvSpPr>
        <p:spPr>
          <a:xfrm>
            <a:off x="1766888" y="1624014"/>
            <a:ext cx="8915400" cy="914400"/>
          </a:xfrm>
        </p:spPr>
        <p:txBody>
          <a:bodyPr/>
          <a:lstStyle/>
          <a:p>
            <a:pPr eaLnBrk="1" hangingPunct="1"/>
            <a:r>
              <a:rPr lang="en-US" altLang="en-US" sz="5400" u="sng" dirty="0">
                <a:solidFill>
                  <a:srgbClr val="FF0000"/>
                </a:solidFill>
                <a:latin typeface="Comic Sans MS" panose="030F0702030302020204" pitchFamily="66" charset="0"/>
              </a:rPr>
              <a:t>A</a:t>
            </a:r>
            <a:r>
              <a:rPr lang="en-US" altLang="en-US" sz="5400" dirty="0">
                <a:solidFill>
                  <a:srgbClr val="FF0000"/>
                </a:solidFill>
                <a:latin typeface="Comic Sans MS" panose="030F0702030302020204" pitchFamily="66" charset="0"/>
              </a:rPr>
              <a:t>NSWER </a:t>
            </a:r>
            <a:r>
              <a:rPr lang="en-US" altLang="en-US" sz="5400" u="sng" dirty="0">
                <a:solidFill>
                  <a:srgbClr val="FF0000"/>
                </a:solidFill>
                <a:latin typeface="Comic Sans MS" panose="030F0702030302020204" pitchFamily="66" charset="0"/>
              </a:rPr>
              <a:t>T</a:t>
            </a:r>
            <a:r>
              <a:rPr lang="en-US" altLang="en-US" sz="5400" dirty="0">
                <a:solidFill>
                  <a:srgbClr val="FF0000"/>
                </a:solidFill>
                <a:latin typeface="Comic Sans MS" panose="030F0702030302020204" pitchFamily="66" charset="0"/>
              </a:rPr>
              <a:t>HE </a:t>
            </a:r>
            <a:r>
              <a:rPr lang="en-US" altLang="en-US" sz="5400" u="sng" dirty="0">
                <a:solidFill>
                  <a:srgbClr val="FF0000"/>
                </a:solidFill>
                <a:latin typeface="Comic Sans MS" panose="030F0702030302020204" pitchFamily="66" charset="0"/>
              </a:rPr>
              <a:t>P</a:t>
            </a:r>
            <a:r>
              <a:rPr lang="en-US" altLang="en-US" sz="5400" dirty="0">
                <a:solidFill>
                  <a:srgbClr val="FF0000"/>
                </a:solidFill>
                <a:latin typeface="Comic Sans MS" panose="030F0702030302020204" pitchFamily="66" charset="0"/>
              </a:rPr>
              <a:t>ROMPT</a:t>
            </a:r>
          </a:p>
        </p:txBody>
      </p:sp>
      <p:pic>
        <p:nvPicPr>
          <p:cNvPr id="3076" name="Picture 4">
            <a:extLst>
              <a:ext uri="{FF2B5EF4-FFF2-40B4-BE49-F238E27FC236}">
                <a16:creationId xmlns:a16="http://schemas.microsoft.com/office/drawing/2014/main" id="{89D1144B-4731-4CE1-8672-0C641E087E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63038" y="121217"/>
            <a:ext cx="16192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extLst>
              <a:ext uri="{FF2B5EF4-FFF2-40B4-BE49-F238E27FC236}">
                <a16:creationId xmlns:a16="http://schemas.microsoft.com/office/drawing/2014/main" id="{251D8BC0-D8F1-4E32-857A-3B46671769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030" y="121217"/>
            <a:ext cx="1757363"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29125C6-5E3C-4193-B8CC-30346E67043F}"/>
              </a:ext>
            </a:extLst>
          </p:cNvPr>
          <p:cNvSpPr txBox="1">
            <a:spLocks noChangeArrowheads="1"/>
          </p:cNvSpPr>
          <p:nvPr/>
        </p:nvSpPr>
        <p:spPr bwMode="auto">
          <a:xfrm>
            <a:off x="504366" y="2311203"/>
            <a:ext cx="983288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Comic Sans MS" panose="030F0702030302020204" pitchFamily="66" charset="0"/>
                <a:hlinkClick r:id="rId4"/>
              </a:rPr>
              <a:t>2003 B #3</a:t>
            </a:r>
            <a:br>
              <a:rPr lang="en-US" altLang="en-US" sz="2000" dirty="0">
                <a:latin typeface="Comic Sans MS" panose="030F0702030302020204" pitchFamily="66" charset="0"/>
                <a:hlinkClick r:id="rId4"/>
              </a:rPr>
            </a:br>
            <a:r>
              <a:rPr lang="en-US" altLang="en-US" sz="2000" dirty="0">
                <a:solidFill>
                  <a:srgbClr val="FF0000"/>
                </a:solidFill>
                <a:latin typeface="Comic Sans MS" panose="030F0702030302020204" pitchFamily="66" charset="0"/>
              </a:rPr>
              <a:t>DESCRIBE</a:t>
            </a:r>
            <a:r>
              <a:rPr lang="en-US" altLang="en-US" sz="2000" dirty="0">
                <a:latin typeface="Comic Sans MS" panose="030F0702030302020204" pitchFamily="66" charset="0"/>
              </a:rPr>
              <a:t> how the properties of water contribute to </a:t>
            </a:r>
            <a:r>
              <a:rPr lang="en-US" altLang="en-US" sz="2000" dirty="0">
                <a:solidFill>
                  <a:srgbClr val="FF0000"/>
                </a:solidFill>
                <a:latin typeface="Comic Sans MS" panose="030F0702030302020204" pitchFamily="66" charset="0"/>
              </a:rPr>
              <a:t>TWO </a:t>
            </a:r>
            <a:r>
              <a:rPr lang="en-US" altLang="en-US" sz="2000" dirty="0">
                <a:latin typeface="Comic Sans MS" panose="030F0702030302020204" pitchFamily="66" charset="0"/>
              </a:rPr>
              <a:t>of the following.</a:t>
            </a:r>
            <a:br>
              <a:rPr lang="en-US" altLang="en-US" sz="2000" dirty="0">
                <a:latin typeface="Comic Sans MS" panose="030F0702030302020204" pitchFamily="66" charset="0"/>
              </a:rPr>
            </a:br>
            <a:r>
              <a:rPr lang="en-US" altLang="en-US" sz="2000" dirty="0">
                <a:latin typeface="Comic Sans MS" panose="030F0702030302020204" pitchFamily="66" charset="0"/>
              </a:rPr>
              <a:t>     -transpiration</a:t>
            </a:r>
            <a:br>
              <a:rPr lang="en-US" altLang="en-US" sz="2000" dirty="0">
                <a:latin typeface="Comic Sans MS" panose="030F0702030302020204" pitchFamily="66" charset="0"/>
              </a:rPr>
            </a:br>
            <a:r>
              <a:rPr lang="en-US" altLang="en-US" sz="2000" dirty="0">
                <a:latin typeface="Comic Sans MS" panose="030F0702030302020204" pitchFamily="66" charset="0"/>
              </a:rPr>
              <a:t>     - thermoregulation in endotherms</a:t>
            </a:r>
          </a:p>
          <a:p>
            <a:pPr eaLnBrk="1" hangingPunct="1">
              <a:spcBef>
                <a:spcPct val="0"/>
              </a:spcBef>
              <a:buFontTx/>
              <a:buNone/>
            </a:pPr>
            <a:r>
              <a:rPr lang="en-US" altLang="en-US" sz="2000" dirty="0">
                <a:latin typeface="Comic Sans MS" panose="030F0702030302020204" pitchFamily="66" charset="0"/>
              </a:rPr>
              <a:t>     - plasma membrane structure</a:t>
            </a:r>
          </a:p>
        </p:txBody>
      </p:sp>
      <p:sp>
        <p:nvSpPr>
          <p:cNvPr id="4" name="TextBox 3">
            <a:extLst>
              <a:ext uri="{FF2B5EF4-FFF2-40B4-BE49-F238E27FC236}">
                <a16:creationId xmlns:a16="http://schemas.microsoft.com/office/drawing/2014/main" id="{F4FCAC2A-E5E4-4472-AD9B-974E1EC34981}"/>
              </a:ext>
            </a:extLst>
          </p:cNvPr>
          <p:cNvSpPr txBox="1"/>
          <p:nvPr/>
        </p:nvSpPr>
        <p:spPr>
          <a:xfrm>
            <a:off x="222297" y="4008785"/>
            <a:ext cx="11747406" cy="2246769"/>
          </a:xfrm>
          <a:prstGeom prst="rect">
            <a:avLst/>
          </a:prstGeom>
          <a:noFill/>
        </p:spPr>
        <p:txBody>
          <a:bodyPr wrap="square" rtlCol="0">
            <a:spAutoFit/>
          </a:bodyPr>
          <a:lstStyle/>
          <a:p>
            <a:r>
              <a:rPr lang="en-US" sz="2800" dirty="0">
                <a:latin typeface="Comic Sans MS" panose="030F0702030302020204" pitchFamily="66" charset="0"/>
              </a:rPr>
              <a:t>If it asks for </a:t>
            </a:r>
            <a:r>
              <a:rPr lang="en-US" sz="2800" u="sng" dirty="0">
                <a:latin typeface="Comic Sans MS" panose="030F0702030302020204" pitchFamily="66" charset="0"/>
              </a:rPr>
              <a:t>TWO</a:t>
            </a:r>
            <a:r>
              <a:rPr lang="en-US" sz="2800" dirty="0">
                <a:latin typeface="Comic Sans MS" panose="030F0702030302020204" pitchFamily="66" charset="0"/>
              </a:rPr>
              <a:t>  only the first 2 you write about count for points.</a:t>
            </a:r>
          </a:p>
          <a:p>
            <a:br>
              <a:rPr lang="en-US" sz="2800" dirty="0">
                <a:latin typeface="Comic Sans MS" panose="030F0702030302020204" pitchFamily="66" charset="0"/>
              </a:rPr>
            </a:br>
            <a:r>
              <a:rPr lang="en-US" sz="2800" dirty="0">
                <a:latin typeface="Comic Sans MS" panose="030F0702030302020204" pitchFamily="66" charset="0"/>
              </a:rPr>
              <a:t>So if you write about 3 or 4 you wasted writing time and</a:t>
            </a:r>
          </a:p>
          <a:p>
            <a:r>
              <a:rPr lang="en-US" sz="2800" dirty="0">
                <a:latin typeface="Comic Sans MS" panose="030F0702030302020204" pitchFamily="66" charset="0"/>
              </a:rPr>
              <a:t>if the 2</a:t>
            </a:r>
            <a:r>
              <a:rPr lang="en-US" sz="2800" baseline="30000" dirty="0">
                <a:latin typeface="Comic Sans MS" panose="030F0702030302020204" pitchFamily="66" charset="0"/>
              </a:rPr>
              <a:t>nd</a:t>
            </a:r>
            <a:r>
              <a:rPr lang="en-US" sz="2800" dirty="0">
                <a:latin typeface="Comic Sans MS" panose="030F0702030302020204" pitchFamily="66" charset="0"/>
              </a:rPr>
              <a:t> one you write about is incorrect, even if your 3</a:t>
            </a:r>
            <a:r>
              <a:rPr lang="en-US" sz="2800" baseline="30000" dirty="0">
                <a:latin typeface="Comic Sans MS" panose="030F0702030302020204" pitchFamily="66" charset="0"/>
              </a:rPr>
              <a:t>rd</a:t>
            </a:r>
            <a:r>
              <a:rPr lang="en-US" sz="2800" dirty="0">
                <a:latin typeface="Comic Sans MS" panose="030F0702030302020204" pitchFamily="66" charset="0"/>
              </a:rPr>
              <a:t> or 4</a:t>
            </a:r>
            <a:r>
              <a:rPr lang="en-US" sz="2800" baseline="30000" dirty="0">
                <a:latin typeface="Comic Sans MS" panose="030F0702030302020204" pitchFamily="66" charset="0"/>
              </a:rPr>
              <a:t>th</a:t>
            </a:r>
            <a:r>
              <a:rPr lang="en-US" sz="2800" dirty="0">
                <a:latin typeface="Comic Sans MS" panose="030F0702030302020204" pitchFamily="66" charset="0"/>
              </a:rPr>
              <a:t> answers are correct, you won’t get any more points.</a:t>
            </a:r>
          </a:p>
        </p:txBody>
      </p:sp>
      <p:sp>
        <p:nvSpPr>
          <p:cNvPr id="2" name="Rectangle 1">
            <a:extLst>
              <a:ext uri="{FF2B5EF4-FFF2-40B4-BE49-F238E27FC236}">
                <a16:creationId xmlns:a16="http://schemas.microsoft.com/office/drawing/2014/main" id="{26932B24-512D-4C87-9D99-AE2991D821DD}"/>
              </a:ext>
            </a:extLst>
          </p:cNvPr>
          <p:cNvSpPr/>
          <p:nvPr/>
        </p:nvSpPr>
        <p:spPr>
          <a:xfrm>
            <a:off x="6224588" y="6211669"/>
            <a:ext cx="6096000" cy="646331"/>
          </a:xfrm>
          <a:prstGeom prst="rect">
            <a:avLst/>
          </a:prstGeom>
        </p:spPr>
        <p:txBody>
          <a:bodyPr>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
        <p:nvSpPr>
          <p:cNvPr id="5" name="TextBox 4">
            <a:extLst>
              <a:ext uri="{FF2B5EF4-FFF2-40B4-BE49-F238E27FC236}">
                <a16:creationId xmlns:a16="http://schemas.microsoft.com/office/drawing/2014/main" id="{8F4DC47A-64C0-4F77-A1BB-1036816DE5D9}"/>
              </a:ext>
            </a:extLst>
          </p:cNvPr>
          <p:cNvSpPr txBox="1"/>
          <p:nvPr/>
        </p:nvSpPr>
        <p:spPr>
          <a:xfrm>
            <a:off x="222297" y="6321920"/>
            <a:ext cx="4270190" cy="707886"/>
          </a:xfrm>
          <a:prstGeom prst="rect">
            <a:avLst/>
          </a:prstGeom>
          <a:noFill/>
        </p:spPr>
        <p:txBody>
          <a:bodyPr wrap="square" rtlCol="0">
            <a:spAutoFit/>
          </a:bodyPr>
          <a:lstStyle/>
          <a:p>
            <a:r>
              <a:rPr lang="en-US" sz="2000" dirty="0">
                <a:latin typeface="Comic Sans MS" panose="030F0702030302020204" pitchFamily="66" charset="0"/>
              </a:rPr>
              <a:t> Check </a:t>
            </a:r>
            <a:r>
              <a:rPr lang="en-US" sz="2000" dirty="0">
                <a:latin typeface="Comic Sans MS" panose="030F0702030302020204" pitchFamily="66" charset="0"/>
                <a:hlinkClick r:id="rId5"/>
              </a:rPr>
              <a:t>SCORING GUIDELINES </a:t>
            </a:r>
            <a:r>
              <a:rPr lang="en-US" sz="2000" dirty="0">
                <a:latin typeface="Comic Sans MS" panose="030F0702030302020204" pitchFamily="66" charset="0"/>
              </a:rPr>
              <a:t>to see how you did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372BF34-2C28-4EFA-9240-71638E0B7560}"/>
              </a:ext>
            </a:extLst>
          </p:cNvPr>
          <p:cNvSpPr>
            <a:spLocks noGrp="1"/>
          </p:cNvSpPr>
          <p:nvPr>
            <p:ph type="ctrTitle"/>
          </p:nvPr>
        </p:nvSpPr>
        <p:spPr>
          <a:xfrm>
            <a:off x="2211388" y="153989"/>
            <a:ext cx="3884612" cy="1470025"/>
          </a:xfrm>
        </p:spPr>
        <p:txBody>
          <a:bodyPr/>
          <a:lstStyle/>
          <a:p>
            <a:pPr eaLnBrk="1" hangingPunct="1"/>
            <a:r>
              <a:rPr lang="en-US" altLang="en-US" sz="9600" dirty="0">
                <a:latin typeface="Comic Sans MS" panose="030F0702030302020204" pitchFamily="66" charset="0"/>
              </a:rPr>
              <a:t>ATP</a:t>
            </a:r>
          </a:p>
        </p:txBody>
      </p:sp>
      <p:sp>
        <p:nvSpPr>
          <p:cNvPr id="3" name="Subtitle 2">
            <a:extLst>
              <a:ext uri="{FF2B5EF4-FFF2-40B4-BE49-F238E27FC236}">
                <a16:creationId xmlns:a16="http://schemas.microsoft.com/office/drawing/2014/main" id="{4205F7A7-D5CF-4B73-805F-681D21754CA2}"/>
              </a:ext>
            </a:extLst>
          </p:cNvPr>
          <p:cNvSpPr>
            <a:spLocks noGrp="1"/>
          </p:cNvSpPr>
          <p:nvPr>
            <p:ph type="subTitle" idx="1"/>
          </p:nvPr>
        </p:nvSpPr>
        <p:spPr>
          <a:xfrm>
            <a:off x="1768682" y="1434154"/>
            <a:ext cx="8915400" cy="914400"/>
          </a:xfrm>
        </p:spPr>
        <p:txBody>
          <a:bodyPr/>
          <a:lstStyle/>
          <a:p>
            <a:pPr eaLnBrk="1" hangingPunct="1"/>
            <a:r>
              <a:rPr lang="en-US" altLang="en-US" sz="5400" u="sng" dirty="0">
                <a:solidFill>
                  <a:srgbClr val="FF0000"/>
                </a:solidFill>
                <a:latin typeface="Comic Sans MS" panose="030F0702030302020204" pitchFamily="66" charset="0"/>
              </a:rPr>
              <a:t>A</a:t>
            </a:r>
            <a:r>
              <a:rPr lang="en-US" altLang="en-US" sz="5400" dirty="0">
                <a:solidFill>
                  <a:srgbClr val="FF0000"/>
                </a:solidFill>
                <a:latin typeface="Comic Sans MS" panose="030F0702030302020204" pitchFamily="66" charset="0"/>
              </a:rPr>
              <a:t>NSWER </a:t>
            </a:r>
            <a:r>
              <a:rPr lang="en-US" altLang="en-US" sz="5400" u="sng" dirty="0">
                <a:solidFill>
                  <a:srgbClr val="FF0000"/>
                </a:solidFill>
                <a:latin typeface="Comic Sans MS" panose="030F0702030302020204" pitchFamily="66" charset="0"/>
              </a:rPr>
              <a:t>T</a:t>
            </a:r>
            <a:r>
              <a:rPr lang="en-US" altLang="en-US" sz="5400" dirty="0">
                <a:solidFill>
                  <a:srgbClr val="FF0000"/>
                </a:solidFill>
                <a:latin typeface="Comic Sans MS" panose="030F0702030302020204" pitchFamily="66" charset="0"/>
              </a:rPr>
              <a:t>HE </a:t>
            </a:r>
            <a:r>
              <a:rPr lang="en-US" altLang="en-US" sz="5400" u="sng" dirty="0">
                <a:solidFill>
                  <a:srgbClr val="FF0000"/>
                </a:solidFill>
                <a:latin typeface="Comic Sans MS" panose="030F0702030302020204" pitchFamily="66" charset="0"/>
              </a:rPr>
              <a:t>P</a:t>
            </a:r>
            <a:r>
              <a:rPr lang="en-US" altLang="en-US" sz="5400" dirty="0">
                <a:solidFill>
                  <a:srgbClr val="FF0000"/>
                </a:solidFill>
                <a:latin typeface="Comic Sans MS" panose="030F0702030302020204" pitchFamily="66" charset="0"/>
              </a:rPr>
              <a:t>ROMPT</a:t>
            </a:r>
          </a:p>
        </p:txBody>
      </p:sp>
      <p:pic>
        <p:nvPicPr>
          <p:cNvPr id="4100" name="Picture 4">
            <a:extLst>
              <a:ext uri="{FF2B5EF4-FFF2-40B4-BE49-F238E27FC236}">
                <a16:creationId xmlns:a16="http://schemas.microsoft.com/office/drawing/2014/main" id="{B0023F6A-30D1-4CD6-9F1D-E8902A72E1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70020" y="655859"/>
            <a:ext cx="16192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a:extLst>
              <a:ext uri="{FF2B5EF4-FFF2-40B4-BE49-F238E27FC236}">
                <a16:creationId xmlns:a16="http://schemas.microsoft.com/office/drawing/2014/main" id="{72FD8EB7-E810-486D-9C36-227D1E3AE1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999" y="152961"/>
            <a:ext cx="1757363"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99EC182-48D3-4163-BBE3-8E2BC482A130}"/>
              </a:ext>
            </a:extLst>
          </p:cNvPr>
          <p:cNvSpPr txBox="1">
            <a:spLocks noChangeArrowheads="1"/>
          </p:cNvSpPr>
          <p:nvPr/>
        </p:nvSpPr>
        <p:spPr bwMode="auto">
          <a:xfrm>
            <a:off x="174393" y="2175695"/>
            <a:ext cx="8401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Comic Sans MS" panose="030F0702030302020204" pitchFamily="66" charset="0"/>
                <a:hlinkClick r:id="rId4"/>
              </a:rPr>
              <a:t>2001 #4</a:t>
            </a:r>
            <a:endParaRPr lang="en-US" altLang="en-US" sz="2000" dirty="0">
              <a:latin typeface="Comic Sans MS" panose="030F0702030302020204" pitchFamily="66" charset="0"/>
            </a:endParaRPr>
          </a:p>
          <a:p>
            <a:pPr eaLnBrk="1" hangingPunct="1">
              <a:spcBef>
                <a:spcPct val="0"/>
              </a:spcBef>
              <a:buFontTx/>
              <a:buNone/>
            </a:pPr>
            <a:r>
              <a:rPr lang="en-US" altLang="en-US" sz="2000" dirty="0">
                <a:solidFill>
                  <a:srgbClr val="FF0000"/>
                </a:solidFill>
                <a:latin typeface="Comic Sans MS" panose="030F0702030302020204" pitchFamily="66" charset="0"/>
              </a:rPr>
              <a:t>DISCUSS </a:t>
            </a:r>
            <a:r>
              <a:rPr lang="en-US" altLang="en-US" sz="2000" dirty="0">
                <a:latin typeface="Comic Sans MS" panose="030F0702030302020204" pitchFamily="66" charset="0"/>
              </a:rPr>
              <a:t>the following in relation to proteins.</a:t>
            </a:r>
            <a:br>
              <a:rPr lang="en-US" altLang="en-US" sz="2000" dirty="0">
                <a:latin typeface="Comic Sans MS" panose="030F0702030302020204" pitchFamily="66" charset="0"/>
              </a:rPr>
            </a:br>
            <a:r>
              <a:rPr lang="en-US" altLang="en-US" sz="2000" dirty="0">
                <a:solidFill>
                  <a:srgbClr val="FF0000"/>
                </a:solidFill>
                <a:latin typeface="Comic Sans MS" panose="030F0702030302020204" pitchFamily="66" charset="0"/>
              </a:rPr>
              <a:t>     </a:t>
            </a:r>
            <a:r>
              <a:rPr lang="en-US" altLang="en-US" sz="2000" dirty="0">
                <a:latin typeface="Comic Sans MS" panose="030F0702030302020204" pitchFamily="66" charset="0"/>
              </a:rPr>
              <a:t>b) The roles of DNA and RNA </a:t>
            </a:r>
            <a:r>
              <a:rPr lang="en-US" altLang="en-US" sz="2000" dirty="0">
                <a:solidFill>
                  <a:srgbClr val="FF0000"/>
                </a:solidFill>
                <a:latin typeface="Comic Sans MS" panose="030F0702030302020204" pitchFamily="66" charset="0"/>
              </a:rPr>
              <a:t>in protein synthesis</a:t>
            </a:r>
          </a:p>
        </p:txBody>
      </p:sp>
      <p:sp>
        <p:nvSpPr>
          <p:cNvPr id="4" name="TextBox 3">
            <a:extLst>
              <a:ext uri="{FF2B5EF4-FFF2-40B4-BE49-F238E27FC236}">
                <a16:creationId xmlns:a16="http://schemas.microsoft.com/office/drawing/2014/main" id="{9537E30E-8D99-4785-85F1-99665473640D}"/>
              </a:ext>
            </a:extLst>
          </p:cNvPr>
          <p:cNvSpPr txBox="1"/>
          <p:nvPr/>
        </p:nvSpPr>
        <p:spPr>
          <a:xfrm>
            <a:off x="174393" y="3306791"/>
            <a:ext cx="11972281" cy="1323439"/>
          </a:xfrm>
          <a:prstGeom prst="rect">
            <a:avLst/>
          </a:prstGeom>
          <a:noFill/>
        </p:spPr>
        <p:txBody>
          <a:bodyPr wrap="square" rtlCol="0">
            <a:spAutoFit/>
          </a:bodyPr>
          <a:lstStyle/>
          <a:p>
            <a:r>
              <a:rPr lang="en-US" sz="2000" dirty="0">
                <a:latin typeface="Comic Sans MS" panose="030F0702030302020204" pitchFamily="66" charset="0"/>
              </a:rPr>
              <a:t>There is plenty you could write about DNA and RNA. . . their structure, what nucleotides they contain, how they are alike or different, role in horizontal gene transfer and viral life cycles, experiments that lead to their discovery, the steps/enzymes involved in DNA replication, DNA as the carrier of genetic code . . .    </a:t>
            </a:r>
          </a:p>
        </p:txBody>
      </p:sp>
      <p:sp>
        <p:nvSpPr>
          <p:cNvPr id="6" name="TextBox 5">
            <a:extLst>
              <a:ext uri="{FF2B5EF4-FFF2-40B4-BE49-F238E27FC236}">
                <a16:creationId xmlns:a16="http://schemas.microsoft.com/office/drawing/2014/main" id="{F73C6D65-42BB-4563-BD02-DB6538BB6679}"/>
              </a:ext>
            </a:extLst>
          </p:cNvPr>
          <p:cNvSpPr txBox="1"/>
          <p:nvPr/>
        </p:nvSpPr>
        <p:spPr>
          <a:xfrm>
            <a:off x="3758593" y="4269471"/>
            <a:ext cx="7726018" cy="523220"/>
          </a:xfrm>
          <a:prstGeom prst="rect">
            <a:avLst/>
          </a:prstGeom>
          <a:noFill/>
        </p:spPr>
        <p:txBody>
          <a:bodyPr wrap="square" rtlCol="0">
            <a:spAutoFit/>
          </a:bodyPr>
          <a:lstStyle/>
          <a:p>
            <a:r>
              <a:rPr lang="en-US" sz="2800" dirty="0">
                <a:latin typeface="Comic Sans MS" panose="030F0702030302020204" pitchFamily="66" charset="0"/>
              </a:rPr>
              <a:t> </a:t>
            </a:r>
            <a:r>
              <a:rPr lang="en-US" sz="2400" dirty="0">
                <a:solidFill>
                  <a:srgbClr val="FF0000"/>
                </a:solidFill>
                <a:latin typeface="Comic Sans MS" panose="030F0702030302020204" pitchFamily="66" charset="0"/>
              </a:rPr>
              <a:t>NONE OF THIS GETS YOU ANY POINTS ! </a:t>
            </a:r>
            <a:endParaRPr lang="en-US" dirty="0">
              <a:solidFill>
                <a:srgbClr val="FF0000"/>
              </a:solidFill>
            </a:endParaRPr>
          </a:p>
        </p:txBody>
      </p:sp>
      <p:sp>
        <p:nvSpPr>
          <p:cNvPr id="11" name="TextBox 10">
            <a:extLst>
              <a:ext uri="{FF2B5EF4-FFF2-40B4-BE49-F238E27FC236}">
                <a16:creationId xmlns:a16="http://schemas.microsoft.com/office/drawing/2014/main" id="{10D7E3D5-3698-4C10-9365-50F123551E65}"/>
              </a:ext>
            </a:extLst>
          </p:cNvPr>
          <p:cNvSpPr txBox="1"/>
          <p:nvPr/>
        </p:nvSpPr>
        <p:spPr>
          <a:xfrm>
            <a:off x="174393" y="5017373"/>
            <a:ext cx="11972281" cy="1015663"/>
          </a:xfrm>
          <a:prstGeom prst="rect">
            <a:avLst/>
          </a:prstGeom>
          <a:noFill/>
        </p:spPr>
        <p:txBody>
          <a:bodyPr wrap="square" rtlCol="0">
            <a:spAutoFit/>
          </a:bodyPr>
          <a:lstStyle/>
          <a:p>
            <a:r>
              <a:rPr lang="en-US" sz="2000" dirty="0">
                <a:solidFill>
                  <a:srgbClr val="FF0000"/>
                </a:solidFill>
                <a:latin typeface="Comic Sans MS" panose="030F0702030302020204" pitchFamily="66" charset="0"/>
              </a:rPr>
              <a:t>NOTICE “in protein synthesis” in the prompt. Before you start writing, </a:t>
            </a:r>
            <a:br>
              <a:rPr lang="en-US" sz="2000" dirty="0">
                <a:solidFill>
                  <a:srgbClr val="FF0000"/>
                </a:solidFill>
                <a:latin typeface="Comic Sans MS" panose="030F0702030302020204" pitchFamily="66" charset="0"/>
              </a:rPr>
            </a:br>
            <a:r>
              <a:rPr lang="en-US" sz="2000" dirty="0">
                <a:solidFill>
                  <a:srgbClr val="FF0000"/>
                </a:solidFill>
                <a:latin typeface="Comic Sans MS" panose="030F0702030302020204" pitchFamily="66" charset="0"/>
              </a:rPr>
              <a:t>MAKE SURE YOU ARE ANSWERING WHAT THE QUESTION IS ASKING FOR ! Don’t just do a “brain dump” about everything you know about DNA and RNA.</a:t>
            </a:r>
            <a:endParaRPr lang="en-US" sz="1400" dirty="0"/>
          </a:p>
        </p:txBody>
      </p:sp>
      <p:sp>
        <p:nvSpPr>
          <p:cNvPr id="2" name="Rectangle 1">
            <a:extLst>
              <a:ext uri="{FF2B5EF4-FFF2-40B4-BE49-F238E27FC236}">
                <a16:creationId xmlns:a16="http://schemas.microsoft.com/office/drawing/2014/main" id="{DC679207-D59D-4B78-9F69-DB2A6713AA23}"/>
              </a:ext>
            </a:extLst>
          </p:cNvPr>
          <p:cNvSpPr/>
          <p:nvPr/>
        </p:nvSpPr>
        <p:spPr>
          <a:xfrm>
            <a:off x="6414052" y="9528"/>
            <a:ext cx="6096000" cy="646331"/>
          </a:xfrm>
          <a:prstGeom prst="rect">
            <a:avLst/>
          </a:prstGeom>
        </p:spPr>
        <p:txBody>
          <a:bodyPr>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
        <p:nvSpPr>
          <p:cNvPr id="5" name="Rectangle 4">
            <a:extLst>
              <a:ext uri="{FF2B5EF4-FFF2-40B4-BE49-F238E27FC236}">
                <a16:creationId xmlns:a16="http://schemas.microsoft.com/office/drawing/2014/main" id="{887432E2-C921-4C03-95C0-37504136BF4E}"/>
              </a:ext>
            </a:extLst>
          </p:cNvPr>
          <p:cNvSpPr/>
          <p:nvPr/>
        </p:nvSpPr>
        <p:spPr>
          <a:xfrm>
            <a:off x="174393" y="6303901"/>
            <a:ext cx="8191685" cy="400110"/>
          </a:xfrm>
          <a:prstGeom prst="rect">
            <a:avLst/>
          </a:prstGeom>
        </p:spPr>
        <p:txBody>
          <a:bodyPr wrap="square">
            <a:spAutoFit/>
          </a:bodyPr>
          <a:lstStyle/>
          <a:p>
            <a:r>
              <a:rPr lang="en-US" sz="2000" dirty="0">
                <a:solidFill>
                  <a:prstClr val="black"/>
                </a:solidFill>
                <a:latin typeface="Comic Sans MS" panose="030F0702030302020204" pitchFamily="66" charset="0"/>
              </a:rPr>
              <a:t>Check </a:t>
            </a:r>
            <a:r>
              <a:rPr lang="en-US" sz="2000" dirty="0">
                <a:solidFill>
                  <a:srgbClr val="0070C0"/>
                </a:solidFill>
                <a:latin typeface="Comic Sans MS" panose="030F0702030302020204" pitchFamily="66" charset="0"/>
                <a:hlinkClick r:id="rId4">
                  <a:extLst>
                    <a:ext uri="{A12FA001-AC4F-418D-AE19-62706E023703}">
                      <ahyp:hlinkClr xmlns:ahyp="http://schemas.microsoft.com/office/drawing/2018/hyperlinkcolor" val="tx"/>
                    </a:ext>
                  </a:extLst>
                </a:hlinkClick>
              </a:rPr>
              <a:t>SCORING GUIDELINES </a:t>
            </a:r>
            <a:r>
              <a:rPr lang="en-US" sz="2000" dirty="0">
                <a:solidFill>
                  <a:prstClr val="black"/>
                </a:solidFill>
                <a:latin typeface="Comic Sans MS" panose="030F0702030302020204" pitchFamily="66" charset="0"/>
              </a:rPr>
              <a:t>to see how you did</a:t>
            </a:r>
            <a:endParaRPr lang="en-US" dirty="0"/>
          </a:p>
        </p:txBody>
      </p:sp>
    </p:spTree>
    <p:extLst>
      <p:ext uri="{BB962C8B-B14F-4D97-AF65-F5344CB8AC3E}">
        <p14:creationId xmlns:p14="http://schemas.microsoft.com/office/powerpoint/2010/main" val="352124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282388" y="1261684"/>
            <a:ext cx="12192000" cy="3269973"/>
          </a:xfrm>
        </p:spPr>
        <p:txBody>
          <a:bodyPr>
            <a:normAutofit/>
          </a:bodyPr>
          <a:lstStyle/>
          <a:p>
            <a:pPr marL="0" indent="0">
              <a:buNone/>
            </a:pPr>
            <a:r>
              <a:rPr lang="en-US" sz="5400" dirty="0">
                <a:solidFill>
                  <a:srgbClr val="7030A0"/>
                </a:solidFill>
                <a:latin typeface="Comic Sans MS" panose="030F0702030302020204" pitchFamily="66" charset="0"/>
              </a:rPr>
              <a:t>WHAT WILL BE ON THE EXAM?</a:t>
            </a:r>
          </a:p>
          <a:p>
            <a:pPr marL="0" indent="0">
              <a:buNone/>
            </a:pPr>
            <a:r>
              <a:rPr lang="en-US" sz="5400" dirty="0">
                <a:solidFill>
                  <a:srgbClr val="7030A0"/>
                </a:solidFill>
                <a:latin typeface="Comic Sans MS" panose="030F0702030302020204" pitchFamily="66" charset="0"/>
              </a:rPr>
              <a:t> </a:t>
            </a:r>
          </a:p>
          <a:p>
            <a:pPr marL="0" indent="0">
              <a:buNone/>
            </a:pPr>
            <a:r>
              <a:rPr lang="en-US" sz="4800" dirty="0">
                <a:solidFill>
                  <a:srgbClr val="7030A0"/>
                </a:solidFill>
                <a:latin typeface="Comic Sans MS" panose="030F0702030302020204" pitchFamily="66" charset="0"/>
              </a:rPr>
              <a:t>I DON’T PRETEND TO KNOW BUT . . . </a:t>
            </a:r>
          </a:p>
        </p:txBody>
      </p:sp>
    </p:spTree>
    <p:extLst>
      <p:ext uri="{BB962C8B-B14F-4D97-AF65-F5344CB8AC3E}">
        <p14:creationId xmlns:p14="http://schemas.microsoft.com/office/powerpoint/2010/main" val="112560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9CA51-4742-4CD8-9F49-DB8337402B76}"/>
              </a:ext>
            </a:extLst>
          </p:cNvPr>
          <p:cNvSpPr>
            <a:spLocks noGrp="1"/>
          </p:cNvSpPr>
          <p:nvPr>
            <p:ph idx="1"/>
          </p:nvPr>
        </p:nvSpPr>
        <p:spPr>
          <a:xfrm>
            <a:off x="7840703" y="1857228"/>
            <a:ext cx="4168586" cy="5310773"/>
          </a:xfrm>
        </p:spPr>
        <p:txBody>
          <a:bodyPr>
            <a:normAutofit fontScale="92500" lnSpcReduction="20000"/>
          </a:bodyPr>
          <a:lstStyle/>
          <a:p>
            <a:pPr marL="0" indent="0">
              <a:buNone/>
            </a:pPr>
            <a:r>
              <a:rPr lang="en-US" sz="3600" dirty="0">
                <a:latin typeface="Comic Sans MS" panose="030F0702030302020204" pitchFamily="66" charset="0"/>
              </a:rPr>
              <a:t>Read through the FRQ questions 1</a:t>
            </a:r>
            <a:r>
              <a:rPr lang="en-US" sz="3600" baseline="30000" dirty="0">
                <a:latin typeface="Comic Sans MS" panose="030F0702030302020204" pitchFamily="66" charset="0"/>
              </a:rPr>
              <a:t>st</a:t>
            </a:r>
            <a:r>
              <a:rPr lang="en-US" sz="3600" dirty="0">
                <a:latin typeface="Comic Sans MS" panose="030F0702030302020204" pitchFamily="66" charset="0"/>
              </a:rPr>
              <a:t> and circle the POWER WORDS</a:t>
            </a:r>
          </a:p>
          <a:p>
            <a:pPr marL="0" indent="0">
              <a:buNone/>
            </a:pPr>
            <a:endParaRPr lang="en-US" sz="3600" dirty="0">
              <a:latin typeface="Comic Sans MS" panose="030F0702030302020204" pitchFamily="66" charset="0"/>
            </a:endParaRPr>
          </a:p>
          <a:p>
            <a:pPr marL="0" indent="0">
              <a:buNone/>
            </a:pPr>
            <a:r>
              <a:rPr lang="en-US" sz="3600" dirty="0">
                <a:latin typeface="Comic Sans MS" panose="030F0702030302020204" pitchFamily="66" charset="0"/>
              </a:rPr>
              <a:t>Each of these is a</a:t>
            </a:r>
            <a:br>
              <a:rPr lang="en-US" sz="3600" dirty="0">
                <a:latin typeface="Comic Sans MS" panose="030F0702030302020204" pitchFamily="66" charset="0"/>
              </a:rPr>
            </a:br>
            <a:r>
              <a:rPr lang="en-US" sz="3600" dirty="0">
                <a:latin typeface="Comic Sans MS" panose="030F0702030302020204" pitchFamily="66" charset="0"/>
              </a:rPr>
              <a:t>POINT!</a:t>
            </a:r>
          </a:p>
          <a:p>
            <a:pPr marL="0" indent="0">
              <a:buNone/>
            </a:pPr>
            <a:endParaRPr lang="en-US" sz="3600" dirty="0">
              <a:latin typeface="Comic Sans MS" panose="030F0702030302020204" pitchFamily="66" charset="0"/>
            </a:endParaRPr>
          </a:p>
          <a:p>
            <a:pPr marL="0" indent="0">
              <a:buNone/>
            </a:pPr>
            <a:r>
              <a:rPr lang="en-US" sz="3600" dirty="0">
                <a:latin typeface="Comic Sans MS" panose="030F0702030302020204" pitchFamily="66" charset="0"/>
              </a:rPr>
              <a:t>As you write your answers, check back to see if you are hitting these.</a:t>
            </a:r>
            <a:endParaRPr lang="en-US" dirty="0"/>
          </a:p>
        </p:txBody>
      </p:sp>
      <p:pic>
        <p:nvPicPr>
          <p:cNvPr id="9" name="Picture 8">
            <a:extLst>
              <a:ext uri="{FF2B5EF4-FFF2-40B4-BE49-F238E27FC236}">
                <a16:creationId xmlns:a16="http://schemas.microsoft.com/office/drawing/2014/main" id="{F9F3AF94-4592-4447-8357-E7FA6112BE52}"/>
              </a:ext>
            </a:extLst>
          </p:cNvPr>
          <p:cNvPicPr>
            <a:picLocks noChangeAspect="1"/>
          </p:cNvPicPr>
          <p:nvPr/>
        </p:nvPicPr>
        <p:blipFill rotWithShape="1">
          <a:blip r:embed="rId2"/>
          <a:srcRect l="30397" t="20181" r="31331" b="16454"/>
          <a:stretch/>
        </p:blipFill>
        <p:spPr>
          <a:xfrm>
            <a:off x="0" y="226564"/>
            <a:ext cx="7171764" cy="6675733"/>
          </a:xfrm>
          <a:prstGeom prst="rect">
            <a:avLst/>
          </a:prstGeom>
        </p:spPr>
      </p:pic>
      <p:sp>
        <p:nvSpPr>
          <p:cNvPr id="8" name="Rectangle 7">
            <a:extLst>
              <a:ext uri="{FF2B5EF4-FFF2-40B4-BE49-F238E27FC236}">
                <a16:creationId xmlns:a16="http://schemas.microsoft.com/office/drawing/2014/main" id="{79AD1B3B-C806-43BD-83B6-2945E069A724}"/>
              </a:ext>
            </a:extLst>
          </p:cNvPr>
          <p:cNvSpPr/>
          <p:nvPr/>
        </p:nvSpPr>
        <p:spPr>
          <a:xfrm>
            <a:off x="6332704" y="0"/>
            <a:ext cx="5859296" cy="646331"/>
          </a:xfrm>
          <a:prstGeom prst="rect">
            <a:avLst/>
          </a:prstGeom>
        </p:spPr>
        <p:txBody>
          <a:bodyPr wrap="none">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
        <p:nvSpPr>
          <p:cNvPr id="10" name="Rectangle 9">
            <a:extLst>
              <a:ext uri="{FF2B5EF4-FFF2-40B4-BE49-F238E27FC236}">
                <a16:creationId xmlns:a16="http://schemas.microsoft.com/office/drawing/2014/main" id="{5FE7BA2D-7759-4A36-8539-A05FBA90DF43}"/>
              </a:ext>
            </a:extLst>
          </p:cNvPr>
          <p:cNvSpPr/>
          <p:nvPr/>
        </p:nvSpPr>
        <p:spPr>
          <a:xfrm>
            <a:off x="0" y="-39671"/>
            <a:ext cx="6096000" cy="261610"/>
          </a:xfrm>
          <a:prstGeom prst="rect">
            <a:avLst/>
          </a:prstGeom>
        </p:spPr>
        <p:txBody>
          <a:bodyPr>
            <a:spAutoFit/>
          </a:bodyPr>
          <a:lstStyle/>
          <a:p>
            <a:r>
              <a:rPr lang="en-US" sz="1100" dirty="0">
                <a:hlinkClick r:id="rId3"/>
              </a:rPr>
              <a:t>https://secure-media.collegeboard.org/apc/ap19-frq-biology.pdf</a:t>
            </a:r>
            <a:endParaRPr lang="en-US" sz="1100" dirty="0"/>
          </a:p>
        </p:txBody>
      </p:sp>
      <p:sp>
        <p:nvSpPr>
          <p:cNvPr id="11" name="Oval 10">
            <a:extLst>
              <a:ext uri="{FF2B5EF4-FFF2-40B4-BE49-F238E27FC236}">
                <a16:creationId xmlns:a16="http://schemas.microsoft.com/office/drawing/2014/main" id="{DA489DC7-4B8D-4002-A447-9B68A085513D}"/>
              </a:ext>
            </a:extLst>
          </p:cNvPr>
          <p:cNvSpPr/>
          <p:nvPr/>
        </p:nvSpPr>
        <p:spPr>
          <a:xfrm>
            <a:off x="3585882" y="5298026"/>
            <a:ext cx="954742" cy="421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1C4E628-5E29-4FD0-A11C-26018DE03E03}"/>
              </a:ext>
            </a:extLst>
          </p:cNvPr>
          <p:cNvSpPr/>
          <p:nvPr/>
        </p:nvSpPr>
        <p:spPr>
          <a:xfrm>
            <a:off x="178692" y="3666565"/>
            <a:ext cx="954742" cy="421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61E77DE-A14C-4B80-8043-DA27A520BC93}"/>
              </a:ext>
            </a:extLst>
          </p:cNvPr>
          <p:cNvSpPr/>
          <p:nvPr/>
        </p:nvSpPr>
        <p:spPr>
          <a:xfrm>
            <a:off x="252728" y="4512615"/>
            <a:ext cx="954742" cy="421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31761E3-C7AE-401A-BF9C-CCFFA14526EA}"/>
              </a:ext>
            </a:extLst>
          </p:cNvPr>
          <p:cNvSpPr/>
          <p:nvPr/>
        </p:nvSpPr>
        <p:spPr>
          <a:xfrm>
            <a:off x="178692" y="4105390"/>
            <a:ext cx="954742" cy="421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BB9BBB1-4FAD-4F4D-B8D0-FE5C5073E4AF}"/>
              </a:ext>
            </a:extLst>
          </p:cNvPr>
          <p:cNvSpPr/>
          <p:nvPr/>
        </p:nvSpPr>
        <p:spPr>
          <a:xfrm>
            <a:off x="4813646" y="3693605"/>
            <a:ext cx="806823" cy="3383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203C4D3-EB8B-457A-9FA7-8C247CBF128B}"/>
              </a:ext>
            </a:extLst>
          </p:cNvPr>
          <p:cNvSpPr/>
          <p:nvPr/>
        </p:nvSpPr>
        <p:spPr>
          <a:xfrm>
            <a:off x="2850176" y="4316060"/>
            <a:ext cx="857250" cy="421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8474405-314A-4E26-992A-46E2704DDB99}"/>
              </a:ext>
            </a:extLst>
          </p:cNvPr>
          <p:cNvSpPr/>
          <p:nvPr/>
        </p:nvSpPr>
        <p:spPr>
          <a:xfrm>
            <a:off x="2453488" y="5490049"/>
            <a:ext cx="793375" cy="3693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9EF58A9-03D4-4783-A52C-ED2C146C2EAD}"/>
              </a:ext>
            </a:extLst>
          </p:cNvPr>
          <p:cNvSpPr/>
          <p:nvPr/>
        </p:nvSpPr>
        <p:spPr>
          <a:xfrm>
            <a:off x="1294199" y="5842475"/>
            <a:ext cx="820270" cy="4742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4E4CEE3-9556-44BB-9AC6-7768A9BAB172}"/>
              </a:ext>
            </a:extLst>
          </p:cNvPr>
          <p:cNvSpPr/>
          <p:nvPr/>
        </p:nvSpPr>
        <p:spPr>
          <a:xfrm>
            <a:off x="4598827" y="6253941"/>
            <a:ext cx="757518" cy="3554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9A54635-790F-4886-A97E-9BBAFF22F3E6}"/>
              </a:ext>
            </a:extLst>
          </p:cNvPr>
          <p:cNvSpPr txBox="1"/>
          <p:nvPr/>
        </p:nvSpPr>
        <p:spPr>
          <a:xfrm>
            <a:off x="7171764" y="646331"/>
            <a:ext cx="4759366" cy="954107"/>
          </a:xfrm>
          <a:prstGeom prst="rect">
            <a:avLst/>
          </a:prstGeom>
          <a:noFill/>
        </p:spPr>
        <p:txBody>
          <a:bodyPr wrap="square">
            <a:spAutoFit/>
          </a:bodyPr>
          <a:lstStyle/>
          <a:p>
            <a:pPr algn="l"/>
            <a:r>
              <a:rPr lang="en-US" sz="2800" b="0" i="0" dirty="0">
                <a:solidFill>
                  <a:srgbClr val="1E1E1E"/>
                </a:solidFill>
                <a:effectLst/>
                <a:latin typeface="Comic Sans MS" panose="030F0702030302020204" pitchFamily="66" charset="0"/>
              </a:rPr>
              <a:t>If you are taking the in person/paper exam.</a:t>
            </a:r>
          </a:p>
        </p:txBody>
      </p:sp>
    </p:spTree>
    <p:extLst>
      <p:ext uri="{BB962C8B-B14F-4D97-AF65-F5344CB8AC3E}">
        <p14:creationId xmlns:p14="http://schemas.microsoft.com/office/powerpoint/2010/main" val="218911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BCEF4-618E-4439-9BD5-5B694572C677}"/>
              </a:ext>
            </a:extLst>
          </p:cNvPr>
          <p:cNvSpPr>
            <a:spLocks noGrp="1"/>
          </p:cNvSpPr>
          <p:nvPr>
            <p:ph type="title"/>
          </p:nvPr>
        </p:nvSpPr>
        <p:spPr>
          <a:xfrm>
            <a:off x="265610" y="184666"/>
            <a:ext cx="12077761" cy="2760215"/>
          </a:xfrm>
        </p:spPr>
        <p:txBody>
          <a:bodyPr anchor="t">
            <a:noAutofit/>
          </a:bodyPr>
          <a:lstStyle/>
          <a:p>
            <a:r>
              <a:rPr lang="en-US" sz="2400" b="1" u="sng" dirty="0">
                <a:latin typeface="Comic Sans MS" panose="030F0702030302020204" pitchFamily="66" charset="0"/>
              </a:rPr>
              <a:t>60 Multiple choice questions </a:t>
            </a:r>
            <a:r>
              <a:rPr lang="en-US" sz="2400" b="1" dirty="0">
                <a:latin typeface="Comic Sans MS" panose="030F0702030302020204" pitchFamily="66" charset="0"/>
              </a:rPr>
              <a:t>(50% of Exam score)</a:t>
            </a:r>
            <a:br>
              <a:rPr lang="en-US" sz="2400" b="1" dirty="0">
                <a:latin typeface="Comic Sans MS" panose="030F0702030302020204" pitchFamily="66" charset="0"/>
              </a:rPr>
            </a:br>
            <a:r>
              <a:rPr lang="en-US" sz="2400" b="1" dirty="0">
                <a:latin typeface="Comic Sans MS" panose="030F0702030302020204" pitchFamily="66" charset="0"/>
              </a:rPr>
              <a:t>90 minutes</a:t>
            </a:r>
            <a:br>
              <a:rPr lang="en-US" sz="2400" b="1" dirty="0">
                <a:latin typeface="Comic Sans MS" panose="030F0702030302020204" pitchFamily="66" charset="0"/>
              </a:rPr>
            </a:br>
            <a:r>
              <a:rPr lang="en-US" sz="2400" b="1" dirty="0">
                <a:latin typeface="Comic Sans MS" panose="030F0702030302020204" pitchFamily="66" charset="0"/>
              </a:rPr>
              <a:t>  ~ Discrete questions</a:t>
            </a:r>
            <a:br>
              <a:rPr lang="en-US" sz="2400" b="1" dirty="0">
                <a:latin typeface="Comic Sans MS" panose="030F0702030302020204" pitchFamily="66" charset="0"/>
              </a:rPr>
            </a:br>
            <a:r>
              <a:rPr lang="en-US" sz="2400" b="1" dirty="0">
                <a:latin typeface="Comic Sans MS" panose="030F0702030302020204" pitchFamily="66" charset="0"/>
              </a:rPr>
              <a:t>  ~ Question sets (4-5 ?’s) </a:t>
            </a:r>
            <a:br>
              <a:rPr lang="en-US" sz="2400" b="1" dirty="0">
                <a:latin typeface="Comic Sans MS" panose="030F0702030302020204" pitchFamily="66" charset="0"/>
              </a:rPr>
            </a:br>
            <a:br>
              <a:rPr lang="en-US" sz="2400" b="1" dirty="0">
                <a:latin typeface="Comic Sans MS" panose="030F0702030302020204" pitchFamily="66" charset="0"/>
              </a:rPr>
            </a:br>
            <a:r>
              <a:rPr lang="en-US" sz="2400" b="1" u="sng" dirty="0">
                <a:latin typeface="Comic Sans MS" panose="030F0702030302020204" pitchFamily="66" charset="0"/>
              </a:rPr>
              <a:t>Free Response Questions </a:t>
            </a:r>
            <a:r>
              <a:rPr lang="en-US" sz="2400" b="1" dirty="0">
                <a:latin typeface="Comic Sans MS" panose="030F0702030302020204" pitchFamily="66" charset="0"/>
              </a:rPr>
              <a:t>(FRQs) (50% of Exam score)</a:t>
            </a:r>
            <a:br>
              <a:rPr lang="en-US" sz="2400" b="1" dirty="0">
                <a:latin typeface="Comic Sans MS" panose="030F0702030302020204" pitchFamily="66" charset="0"/>
              </a:rPr>
            </a:br>
            <a:r>
              <a:rPr lang="en-US" sz="2400" b="1" dirty="0">
                <a:latin typeface="Comic Sans MS" panose="030F0702030302020204" pitchFamily="66" charset="0"/>
              </a:rPr>
              <a:t>90 minutes </a:t>
            </a:r>
            <a:br>
              <a:rPr lang="en-US" sz="2400" b="1" dirty="0">
                <a:latin typeface="Comic Sans MS" panose="030F0702030302020204" pitchFamily="66" charset="0"/>
              </a:rPr>
            </a:br>
            <a:r>
              <a:rPr lang="en-US" sz="2400" b="1" dirty="0">
                <a:latin typeface="Comic Sans MS" panose="030F0702030302020204" pitchFamily="66" charset="0"/>
              </a:rPr>
              <a:t>2 long questions (8-10 points)</a:t>
            </a:r>
            <a:br>
              <a:rPr lang="en-US" sz="2400" b="1" dirty="0">
                <a:latin typeface="Comic Sans MS" panose="030F0702030302020204" pitchFamily="66" charset="0"/>
              </a:rPr>
            </a:br>
            <a:r>
              <a:rPr lang="en-US" sz="2400" b="1" dirty="0">
                <a:latin typeface="Comic Sans MS" panose="030F0702030302020204" pitchFamily="66" charset="0"/>
              </a:rPr>
              <a:t>   ~ Interpret and evaluate experimental results</a:t>
            </a:r>
            <a:br>
              <a:rPr lang="en-US" sz="2400" b="1" dirty="0">
                <a:latin typeface="Comic Sans MS" panose="030F0702030302020204" pitchFamily="66" charset="0"/>
              </a:rPr>
            </a:br>
            <a:r>
              <a:rPr lang="en-US" sz="2400" b="1" dirty="0">
                <a:latin typeface="Comic Sans MS" panose="030F0702030302020204" pitchFamily="66" charset="0"/>
              </a:rPr>
              <a:t>   ~ Interpret and evaluate experimental results with graphing</a:t>
            </a:r>
            <a:br>
              <a:rPr lang="en-US" sz="2400" b="1" dirty="0">
                <a:latin typeface="Comic Sans MS" panose="030F0702030302020204" pitchFamily="66" charset="0"/>
              </a:rPr>
            </a:br>
            <a:br>
              <a:rPr lang="en-US" sz="2400" b="1" dirty="0">
                <a:latin typeface="Comic Sans MS" panose="030F0702030302020204" pitchFamily="66" charset="0"/>
              </a:rPr>
            </a:br>
            <a:r>
              <a:rPr lang="en-US" sz="2400" b="1" dirty="0">
                <a:latin typeface="Comic Sans MS" panose="030F0702030302020204" pitchFamily="66" charset="0"/>
              </a:rPr>
              <a:t>4 short answer ?’s (4 points) </a:t>
            </a:r>
            <a:br>
              <a:rPr lang="en-US" sz="2400" b="1" dirty="0">
                <a:latin typeface="Comic Sans MS" panose="030F0702030302020204" pitchFamily="66" charset="0"/>
              </a:rPr>
            </a:br>
            <a:r>
              <a:rPr lang="en-US" sz="2400" b="1" dirty="0">
                <a:latin typeface="Comic Sans MS" panose="030F0702030302020204" pitchFamily="66" charset="0"/>
              </a:rPr>
              <a:t> assess students’ understanding of the following:</a:t>
            </a:r>
            <a:br>
              <a:rPr lang="en-US" sz="2400" b="1" dirty="0">
                <a:latin typeface="Comic Sans MS" panose="030F0702030302020204" pitchFamily="66" charset="0"/>
              </a:rPr>
            </a:br>
            <a:r>
              <a:rPr lang="en-US" sz="2400" b="1" dirty="0">
                <a:latin typeface="Comic Sans MS" panose="030F0702030302020204" pitchFamily="66" charset="0"/>
              </a:rPr>
              <a:t>    ~ Scientific investigation</a:t>
            </a:r>
            <a:br>
              <a:rPr lang="en-US" sz="2400" b="1" dirty="0">
                <a:latin typeface="Comic Sans MS" panose="030F0702030302020204" pitchFamily="66" charset="0"/>
              </a:rPr>
            </a:br>
            <a:r>
              <a:rPr lang="en-US" sz="2400" b="1" dirty="0">
                <a:latin typeface="Comic Sans MS" panose="030F0702030302020204" pitchFamily="66" charset="0"/>
              </a:rPr>
              <a:t>    ~ Conceptual analysis</a:t>
            </a:r>
            <a:br>
              <a:rPr lang="en-US" sz="2400" b="1" dirty="0">
                <a:latin typeface="Comic Sans MS" panose="030F0702030302020204" pitchFamily="66" charset="0"/>
              </a:rPr>
            </a:br>
            <a:r>
              <a:rPr lang="en-US" sz="2400" b="1" dirty="0">
                <a:latin typeface="Comic Sans MS" panose="030F0702030302020204" pitchFamily="66" charset="0"/>
              </a:rPr>
              <a:t>    ~ Analysis of a model or visual representation</a:t>
            </a:r>
            <a:br>
              <a:rPr lang="en-US" sz="2400" b="1" dirty="0">
                <a:latin typeface="Comic Sans MS" panose="030F0702030302020204" pitchFamily="66" charset="0"/>
              </a:rPr>
            </a:br>
            <a:r>
              <a:rPr lang="en-US" sz="2400" b="1" dirty="0">
                <a:latin typeface="Comic Sans MS" panose="030F0702030302020204" pitchFamily="66" charset="0"/>
              </a:rPr>
              <a:t>    ~ Data analysis</a:t>
            </a:r>
            <a:br>
              <a:rPr lang="en-US" sz="2400" b="1" dirty="0">
                <a:latin typeface="Comic Sans MS" panose="030F0702030302020204" pitchFamily="66" charset="0"/>
              </a:rPr>
            </a:br>
            <a:br>
              <a:rPr lang="en-US" sz="2400" b="1" dirty="0">
                <a:latin typeface="Comic Sans MS" panose="030F0702030302020204" pitchFamily="66" charset="0"/>
              </a:rPr>
            </a:br>
            <a:r>
              <a:rPr lang="en-US" sz="2400" b="1" dirty="0">
                <a:latin typeface="Comic Sans MS" panose="030F0702030302020204" pitchFamily="66" charset="0"/>
              </a:rPr>
              <a:t>*Grid in questions have been removed but mathematical calculations </a:t>
            </a:r>
            <a:br>
              <a:rPr lang="en-US" sz="2400" b="1" dirty="0">
                <a:latin typeface="Comic Sans MS" panose="030F0702030302020204" pitchFamily="66" charset="0"/>
              </a:rPr>
            </a:br>
            <a:r>
              <a:rPr lang="en-US" sz="2400" b="1" dirty="0">
                <a:latin typeface="Comic Sans MS" panose="030F0702030302020204" pitchFamily="66" charset="0"/>
              </a:rPr>
              <a:t>   will still be assessed in MC and FRQ sections</a:t>
            </a:r>
            <a:br>
              <a:rPr lang="en-US" sz="2400" b="1" dirty="0">
                <a:latin typeface="Comic Sans MS" panose="030F0702030302020204" pitchFamily="66" charset="0"/>
              </a:rPr>
            </a:br>
            <a:endParaRPr lang="en-US" sz="2400" b="1" dirty="0">
              <a:latin typeface="Comic Sans MS" panose="030F0702030302020204" pitchFamily="66" charset="0"/>
            </a:endParaRPr>
          </a:p>
        </p:txBody>
      </p:sp>
      <p:sp>
        <p:nvSpPr>
          <p:cNvPr id="3" name="Rectangle 2">
            <a:extLst>
              <a:ext uri="{FF2B5EF4-FFF2-40B4-BE49-F238E27FC236}">
                <a16:creationId xmlns:a16="http://schemas.microsoft.com/office/drawing/2014/main" id="{B923D101-A9B3-4226-9116-B10FD3349596}"/>
              </a:ext>
            </a:extLst>
          </p:cNvPr>
          <p:cNvSpPr/>
          <p:nvPr/>
        </p:nvSpPr>
        <p:spPr>
          <a:xfrm>
            <a:off x="10477107" y="0"/>
            <a:ext cx="1714893" cy="369332"/>
          </a:xfrm>
          <a:prstGeom prst="rect">
            <a:avLst/>
          </a:prstGeom>
        </p:spPr>
        <p:txBody>
          <a:bodyPr wrap="none">
            <a:spAutoFit/>
          </a:bodyPr>
          <a:lstStyle/>
          <a:p>
            <a:r>
              <a:rPr lang="en-US" dirty="0">
                <a:hlinkClick r:id="rId2"/>
              </a:rPr>
              <a:t>FROM 2019 CED</a:t>
            </a:r>
            <a:endParaRPr lang="en-US" dirty="0"/>
          </a:p>
        </p:txBody>
      </p:sp>
    </p:spTree>
    <p:extLst>
      <p:ext uri="{BB962C8B-B14F-4D97-AF65-F5344CB8AC3E}">
        <p14:creationId xmlns:p14="http://schemas.microsoft.com/office/powerpoint/2010/main" val="561328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5B57948-6DE0-4D72-BA54-3651A7016F43}"/>
              </a:ext>
            </a:extLst>
          </p:cNvPr>
          <p:cNvPicPr>
            <a:picLocks noGrp="1" noChangeAspect="1"/>
          </p:cNvPicPr>
          <p:nvPr>
            <p:ph idx="1"/>
          </p:nvPr>
        </p:nvPicPr>
        <p:blipFill rotWithShape="1">
          <a:blip r:embed="rId2"/>
          <a:srcRect l="27166" t="65171" r="26028" b="25920"/>
          <a:stretch/>
        </p:blipFill>
        <p:spPr>
          <a:xfrm>
            <a:off x="614082" y="2468766"/>
            <a:ext cx="10434147" cy="1116497"/>
          </a:xfrm>
          <a:prstGeom prst="rect">
            <a:avLst/>
          </a:prstGeom>
        </p:spPr>
      </p:pic>
      <p:sp>
        <p:nvSpPr>
          <p:cNvPr id="5" name="Rectangle 4">
            <a:extLst>
              <a:ext uri="{FF2B5EF4-FFF2-40B4-BE49-F238E27FC236}">
                <a16:creationId xmlns:a16="http://schemas.microsoft.com/office/drawing/2014/main" id="{1FAAB193-1143-46AA-9914-6E29C65565A2}"/>
              </a:ext>
            </a:extLst>
          </p:cNvPr>
          <p:cNvSpPr/>
          <p:nvPr/>
        </p:nvSpPr>
        <p:spPr>
          <a:xfrm>
            <a:off x="-1" y="0"/>
            <a:ext cx="9409043" cy="276999"/>
          </a:xfrm>
          <a:prstGeom prst="rect">
            <a:avLst/>
          </a:prstGeom>
        </p:spPr>
        <p:txBody>
          <a:bodyPr wrap="square">
            <a:spAutoFit/>
          </a:bodyPr>
          <a:lstStyle/>
          <a:p>
            <a:endParaRPr lang="en-US" sz="1200" dirty="0"/>
          </a:p>
        </p:txBody>
      </p:sp>
      <p:sp>
        <p:nvSpPr>
          <p:cNvPr id="6" name="Rectangle 5">
            <a:extLst>
              <a:ext uri="{FF2B5EF4-FFF2-40B4-BE49-F238E27FC236}">
                <a16:creationId xmlns:a16="http://schemas.microsoft.com/office/drawing/2014/main" id="{1DB85BDD-5430-4B57-83B0-53E6B587DC0B}"/>
              </a:ext>
            </a:extLst>
          </p:cNvPr>
          <p:cNvSpPr/>
          <p:nvPr/>
        </p:nvSpPr>
        <p:spPr>
          <a:xfrm>
            <a:off x="6096000" y="92333"/>
            <a:ext cx="6013185" cy="646331"/>
          </a:xfrm>
          <a:prstGeom prst="rect">
            <a:avLst/>
          </a:prstGeom>
        </p:spPr>
        <p:txBody>
          <a:bodyPr wrap="none">
            <a:spAutoFit/>
          </a:bodyPr>
          <a:lstStyle/>
          <a:p>
            <a:r>
              <a:rPr lang="en-US" dirty="0">
                <a:solidFill>
                  <a:srgbClr val="FF0000"/>
                </a:solidFill>
                <a:latin typeface="Comic Sans MS" panose="030F0702030302020204" pitchFamily="66" charset="0"/>
              </a:rPr>
              <a:t>NOTE: THESE are NOT SECURE TEST QUESTIONS</a:t>
            </a:r>
            <a:br>
              <a:rPr lang="en-US" dirty="0">
                <a:solidFill>
                  <a:srgbClr val="FF0000"/>
                </a:solidFill>
                <a:latin typeface="Comic Sans MS" panose="030F0702030302020204" pitchFamily="66" charset="0"/>
              </a:rPr>
            </a:br>
            <a:endParaRPr lang="en-US" dirty="0">
              <a:solidFill>
                <a:srgbClr val="FF0000"/>
              </a:solidFill>
              <a:latin typeface="Comic Sans MS" panose="030F0702030302020204" pitchFamily="66" charset="0"/>
            </a:endParaRPr>
          </a:p>
        </p:txBody>
      </p:sp>
      <p:sp>
        <p:nvSpPr>
          <p:cNvPr id="7" name="TextBox 6">
            <a:extLst>
              <a:ext uri="{FF2B5EF4-FFF2-40B4-BE49-F238E27FC236}">
                <a16:creationId xmlns:a16="http://schemas.microsoft.com/office/drawing/2014/main" id="{43D6F294-759F-42F2-B75D-A1782F234248}"/>
              </a:ext>
            </a:extLst>
          </p:cNvPr>
          <p:cNvSpPr txBox="1"/>
          <p:nvPr/>
        </p:nvSpPr>
        <p:spPr>
          <a:xfrm>
            <a:off x="225263" y="775995"/>
            <a:ext cx="11001730" cy="1692771"/>
          </a:xfrm>
          <a:prstGeom prst="rect">
            <a:avLst/>
          </a:prstGeom>
          <a:noFill/>
        </p:spPr>
        <p:txBody>
          <a:bodyPr wrap="none" rtlCol="0">
            <a:spAutoFit/>
          </a:bodyPr>
          <a:lstStyle/>
          <a:p>
            <a:r>
              <a:rPr lang="en-US" sz="2800" dirty="0">
                <a:latin typeface="Comic Sans MS" panose="030F0702030302020204" pitchFamily="66" charset="0"/>
              </a:rPr>
              <a:t>NO BUBBLE-IN MATH QUESTIONS THIS YEAR BUT THEYR’E</a:t>
            </a:r>
            <a:br>
              <a:rPr lang="en-US" sz="2800" dirty="0">
                <a:latin typeface="Comic Sans MS" panose="030F0702030302020204" pitchFamily="66" charset="0"/>
              </a:rPr>
            </a:br>
            <a:r>
              <a:rPr lang="en-US" sz="2800" dirty="0">
                <a:latin typeface="Comic Sans MS" panose="030F0702030302020204" pitchFamily="66" charset="0"/>
              </a:rPr>
              <a:t>NOT GONE. . .   WILL BE IN FRQ’s or MC SECTIONS</a:t>
            </a:r>
          </a:p>
          <a:p>
            <a:br>
              <a:rPr lang="en-US" sz="2400" dirty="0">
                <a:latin typeface="Comic Sans MS" panose="030F0702030302020204" pitchFamily="66" charset="0"/>
              </a:rPr>
            </a:br>
            <a:r>
              <a:rPr lang="en-US" sz="2400" dirty="0">
                <a:latin typeface="Comic Sans MS" panose="030F0702030302020204" pitchFamily="66" charset="0"/>
              </a:rPr>
              <a:t> TYPES OF MATH CALCULATION QUESTIONS</a:t>
            </a:r>
          </a:p>
        </p:txBody>
      </p:sp>
      <p:sp>
        <p:nvSpPr>
          <p:cNvPr id="8" name="Rectangle 7">
            <a:extLst>
              <a:ext uri="{FF2B5EF4-FFF2-40B4-BE49-F238E27FC236}">
                <a16:creationId xmlns:a16="http://schemas.microsoft.com/office/drawing/2014/main" id="{48F60D37-81D3-4C7E-87DF-2A943DC384EA}"/>
              </a:ext>
            </a:extLst>
          </p:cNvPr>
          <p:cNvSpPr/>
          <p:nvPr/>
        </p:nvSpPr>
        <p:spPr>
          <a:xfrm>
            <a:off x="614082" y="3728480"/>
            <a:ext cx="11219330" cy="2585323"/>
          </a:xfrm>
          <a:prstGeom prst="rect">
            <a:avLst/>
          </a:prstGeom>
        </p:spPr>
        <p:txBody>
          <a:bodyPr wrap="square">
            <a:spAutoFit/>
          </a:bodyPr>
          <a:lstStyle/>
          <a:p>
            <a:pPr marR="0" lvl="0">
              <a:spcBef>
                <a:spcPts val="0"/>
              </a:spcBef>
              <a:spcAft>
                <a:spcPts val="0"/>
              </a:spcAft>
              <a:tabLst>
                <a:tab pos="285750" algn="l"/>
                <a:tab pos="1257300" algn="l"/>
              </a:tabLst>
            </a:pPr>
            <a:r>
              <a:rPr lang="en-US" dirty="0">
                <a:latin typeface="Times New Roman" panose="02020603050405020304" pitchFamily="18" charset="0"/>
                <a:ea typeface="Times New Roman" panose="02020603050405020304" pitchFamily="18" charset="0"/>
              </a:rPr>
              <a:t>In a certain group of African people, 4 percent are born with sickle cell anemia. What percentage of the group has the selective advantage of being more resistant to malaria than those individuals who are homozygous for normal hemoglobin or for sickle cell anemia?</a:t>
            </a:r>
            <a:endParaRPr lang="en-US" sz="2800" dirty="0">
              <a:latin typeface="Times New Roman" panose="02020603050405020304" pitchFamily="18" charset="0"/>
              <a:ea typeface="Times New Roman" panose="02020603050405020304" pitchFamily="18" charset="0"/>
            </a:endParaRPr>
          </a:p>
          <a:p>
            <a:pPr>
              <a:tabLst>
                <a:tab pos="400050" algn="ctr"/>
                <a:tab pos="800100" algn="r"/>
              </a:tabLst>
            </a:pPr>
            <a:r>
              <a:rPr lang="en-US" dirty="0">
                <a:latin typeface="Times New Roman" panose="02020603050405020304" pitchFamily="18" charset="0"/>
                <a:ea typeface="Times New Roman" panose="02020603050405020304" pitchFamily="18" charset="0"/>
              </a:rPr>
              <a:t>	(A)	2%</a:t>
            </a:r>
            <a:endParaRPr lang="en-US" sz="2800" dirty="0">
              <a:latin typeface="Times New Roman" panose="02020603050405020304" pitchFamily="18" charset="0"/>
              <a:ea typeface="Times New Roman" panose="02020603050405020304" pitchFamily="18" charset="0"/>
            </a:endParaRPr>
          </a:p>
          <a:p>
            <a:pPr>
              <a:tabLst>
                <a:tab pos="400050" algn="ctr"/>
                <a:tab pos="800100" algn="r"/>
              </a:tabLst>
            </a:pPr>
            <a:r>
              <a:rPr lang="en-US" dirty="0">
                <a:latin typeface="Times New Roman" panose="02020603050405020304" pitchFamily="18" charset="0"/>
                <a:ea typeface="Times New Roman" panose="02020603050405020304" pitchFamily="18" charset="0"/>
              </a:rPr>
              <a:t>	(B)	4%</a:t>
            </a:r>
            <a:endParaRPr lang="en-US" sz="2800" dirty="0">
              <a:latin typeface="Times New Roman" panose="02020603050405020304" pitchFamily="18" charset="0"/>
              <a:ea typeface="Times New Roman" panose="02020603050405020304" pitchFamily="18" charset="0"/>
            </a:endParaRPr>
          </a:p>
          <a:p>
            <a:pPr>
              <a:tabLst>
                <a:tab pos="400050" algn="ctr"/>
                <a:tab pos="800100" algn="r"/>
              </a:tabLst>
            </a:pPr>
            <a:r>
              <a:rPr lang="en-US" dirty="0">
                <a:latin typeface="Times New Roman" panose="02020603050405020304" pitchFamily="18" charset="0"/>
                <a:ea typeface="Times New Roman" panose="02020603050405020304" pitchFamily="18" charset="0"/>
              </a:rPr>
              <a:t>	(C)	8%</a:t>
            </a:r>
            <a:endParaRPr lang="en-US" sz="2800" dirty="0">
              <a:latin typeface="Times New Roman" panose="02020603050405020304" pitchFamily="18" charset="0"/>
              <a:ea typeface="Times New Roman" panose="02020603050405020304" pitchFamily="18" charset="0"/>
            </a:endParaRPr>
          </a:p>
          <a:p>
            <a:pPr>
              <a:tabLst>
                <a:tab pos="400050" algn="ctr"/>
                <a:tab pos="800100" algn="r"/>
              </a:tabLst>
            </a:pPr>
            <a:r>
              <a:rPr lang="en-US" dirty="0">
                <a:latin typeface="Times New Roman" panose="02020603050405020304" pitchFamily="18" charset="0"/>
                <a:ea typeface="Times New Roman" panose="02020603050405020304" pitchFamily="18" charset="0"/>
              </a:rPr>
              <a:t>	(D)	16%</a:t>
            </a:r>
            <a:endParaRPr lang="en-US" sz="2800" dirty="0">
              <a:latin typeface="Times New Roman" panose="02020603050405020304" pitchFamily="18" charset="0"/>
              <a:ea typeface="Times New Roman" panose="02020603050405020304" pitchFamily="18" charset="0"/>
            </a:endParaRPr>
          </a:p>
          <a:p>
            <a:pPr>
              <a:tabLst>
                <a:tab pos="400050" algn="ctr"/>
                <a:tab pos="800100" algn="r"/>
              </a:tabLst>
            </a:pPr>
            <a:r>
              <a:rPr lang="en-US" dirty="0">
                <a:latin typeface="Times New Roman" panose="02020603050405020304" pitchFamily="18" charset="0"/>
                <a:ea typeface="Times New Roman" panose="02020603050405020304" pitchFamily="18" charset="0"/>
              </a:rPr>
              <a:t>	(E)	32%</a:t>
            </a:r>
            <a:endParaRPr lang="en-US" sz="28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166D9878-5532-4AEF-BA2A-77D991609D3D}"/>
              </a:ext>
            </a:extLst>
          </p:cNvPr>
          <p:cNvSpPr txBox="1"/>
          <p:nvPr/>
        </p:nvSpPr>
        <p:spPr>
          <a:xfrm>
            <a:off x="10901162" y="5712673"/>
            <a:ext cx="1208023" cy="369332"/>
          </a:xfrm>
          <a:prstGeom prst="rect">
            <a:avLst/>
          </a:prstGeom>
          <a:noFill/>
        </p:spPr>
        <p:txBody>
          <a:bodyPr wrap="none" rtlCol="0">
            <a:spAutoFit/>
          </a:bodyPr>
          <a:lstStyle/>
          <a:p>
            <a:r>
              <a:rPr lang="en-US" dirty="0">
                <a:hlinkClick r:id="rId3"/>
              </a:rPr>
              <a:t>1986 Exam</a:t>
            </a:r>
            <a:endParaRPr lang="en-US" dirty="0"/>
          </a:p>
        </p:txBody>
      </p:sp>
      <p:sp>
        <p:nvSpPr>
          <p:cNvPr id="3" name="Rectangle 2">
            <a:extLst>
              <a:ext uri="{FF2B5EF4-FFF2-40B4-BE49-F238E27FC236}">
                <a16:creationId xmlns:a16="http://schemas.microsoft.com/office/drawing/2014/main" id="{AAF44C39-E7A0-4256-BD9C-4470318BD44C}"/>
              </a:ext>
            </a:extLst>
          </p:cNvPr>
          <p:cNvSpPr/>
          <p:nvPr/>
        </p:nvSpPr>
        <p:spPr>
          <a:xfrm>
            <a:off x="10680684" y="2006525"/>
            <a:ext cx="1208023" cy="369332"/>
          </a:xfrm>
          <a:prstGeom prst="rect">
            <a:avLst/>
          </a:prstGeom>
        </p:spPr>
        <p:txBody>
          <a:bodyPr wrap="none">
            <a:spAutoFit/>
          </a:bodyPr>
          <a:lstStyle/>
          <a:p>
            <a:r>
              <a:rPr lang="en-US" dirty="0">
                <a:hlinkClick r:id="rId4"/>
              </a:rPr>
              <a:t>2019 Exam</a:t>
            </a:r>
            <a:endParaRPr lang="en-US" dirty="0"/>
          </a:p>
        </p:txBody>
      </p:sp>
    </p:spTree>
    <p:extLst>
      <p:ext uri="{BB962C8B-B14F-4D97-AF65-F5344CB8AC3E}">
        <p14:creationId xmlns:p14="http://schemas.microsoft.com/office/powerpoint/2010/main" val="335307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141194" y="355858"/>
            <a:ext cx="11909612" cy="6502141"/>
          </a:xfrm>
        </p:spPr>
        <p:txBody>
          <a:bodyPr>
            <a:normAutofit fontScale="62500" lnSpcReduction="20000"/>
          </a:bodyPr>
          <a:lstStyle/>
          <a:p>
            <a:pPr marL="0" indent="0">
              <a:buNone/>
            </a:pPr>
            <a:r>
              <a:rPr lang="en-US" sz="5400" dirty="0">
                <a:solidFill>
                  <a:srgbClr val="7030A0"/>
                </a:solidFill>
                <a:latin typeface="Comic Sans MS" panose="030F0702030302020204" pitchFamily="66" charset="0"/>
              </a:rPr>
              <a:t>In the past the AP Biology content was immense and covered a vast number of topics. Not a lot of guidance was provided about the specifics of what would be on the exam.</a:t>
            </a:r>
          </a:p>
          <a:p>
            <a:pPr marL="0" indent="0">
              <a:buNone/>
            </a:pPr>
            <a:endParaRPr lang="en-US" sz="5400" dirty="0">
              <a:solidFill>
                <a:srgbClr val="7030A0"/>
              </a:solidFill>
              <a:latin typeface="Comic Sans MS" panose="030F0702030302020204" pitchFamily="66" charset="0"/>
            </a:endParaRPr>
          </a:p>
          <a:p>
            <a:pPr marL="0" indent="0">
              <a:buNone/>
            </a:pPr>
            <a:endParaRPr lang="en-US" sz="5400" dirty="0">
              <a:solidFill>
                <a:srgbClr val="7030A0"/>
              </a:solidFill>
              <a:latin typeface="Comic Sans MS" panose="030F0702030302020204" pitchFamily="66" charset="0"/>
            </a:endParaRPr>
          </a:p>
          <a:p>
            <a:pPr marL="0" indent="0">
              <a:buNone/>
            </a:pPr>
            <a:r>
              <a:rPr lang="en-US" sz="5400" dirty="0">
                <a:solidFill>
                  <a:srgbClr val="7030A0"/>
                </a:solidFill>
                <a:latin typeface="Comic Sans MS" panose="030F0702030302020204" pitchFamily="66" charset="0"/>
              </a:rPr>
              <a:t>However, the new </a:t>
            </a:r>
            <a:r>
              <a:rPr lang="en-US" sz="5400" dirty="0">
                <a:solidFill>
                  <a:srgbClr val="7030A0"/>
                </a:solidFill>
                <a:latin typeface="Comic Sans MS" panose="030F0702030302020204" pitchFamily="66" charset="0"/>
                <a:hlinkClick r:id="rId2"/>
              </a:rPr>
              <a:t>2019 Course and Exam Description (CED) </a:t>
            </a:r>
            <a:r>
              <a:rPr lang="en-US" sz="5400" dirty="0">
                <a:solidFill>
                  <a:srgbClr val="7030A0"/>
                </a:solidFill>
                <a:latin typeface="Comic Sans MS" panose="030F0702030302020204" pitchFamily="66" charset="0"/>
              </a:rPr>
              <a:t>has narrowed the scope of the exam by eliminating some topics like plants and human anatomy/body systems. </a:t>
            </a:r>
          </a:p>
          <a:p>
            <a:pPr marL="0" indent="0">
              <a:buNone/>
            </a:pPr>
            <a:endParaRPr lang="en-US" sz="5400" dirty="0">
              <a:solidFill>
                <a:srgbClr val="7030A0"/>
              </a:solidFill>
              <a:latin typeface="Comic Sans MS" panose="030F0702030302020204" pitchFamily="66" charset="0"/>
            </a:endParaRPr>
          </a:p>
          <a:p>
            <a:pPr marL="0" indent="0">
              <a:buNone/>
            </a:pPr>
            <a:endParaRPr lang="en-US" sz="5400" dirty="0">
              <a:solidFill>
                <a:srgbClr val="7030A0"/>
              </a:solidFill>
              <a:latin typeface="Comic Sans MS" panose="030F0702030302020204" pitchFamily="66" charset="0"/>
            </a:endParaRPr>
          </a:p>
          <a:p>
            <a:pPr marL="0" indent="0">
              <a:buNone/>
            </a:pPr>
            <a:endParaRPr lang="en-US" sz="5400" dirty="0">
              <a:solidFill>
                <a:srgbClr val="7030A0"/>
              </a:solidFill>
              <a:latin typeface="Comic Sans MS" panose="030F0702030302020204" pitchFamily="66" charset="0"/>
            </a:endParaRPr>
          </a:p>
          <a:p>
            <a:pPr marL="0" indent="0">
              <a:buNone/>
            </a:pPr>
            <a:r>
              <a:rPr lang="en-US" sz="5400" dirty="0">
                <a:solidFill>
                  <a:srgbClr val="7030A0"/>
                </a:solidFill>
                <a:latin typeface="Comic Sans MS" panose="030F0702030302020204" pitchFamily="66" charset="0"/>
              </a:rPr>
              <a:t>In addition, the new CED has made it easy to know how exactly the 2020 and future tests will be laid out and what the questions will be about.  </a:t>
            </a:r>
          </a:p>
          <a:p>
            <a:pPr marL="0" indent="0">
              <a:buNone/>
            </a:pPr>
            <a:endParaRPr lang="en-US" sz="5400" dirty="0">
              <a:solidFill>
                <a:srgbClr val="7030A0"/>
              </a:solidFill>
              <a:latin typeface="Comic Sans MS" panose="030F0702030302020204" pitchFamily="66" charset="0"/>
            </a:endParaRPr>
          </a:p>
          <a:p>
            <a:pPr marL="0" indent="0">
              <a:buNone/>
            </a:pPr>
            <a:endParaRPr lang="en-US" sz="5400" dirty="0">
              <a:solidFill>
                <a:srgbClr val="7030A0"/>
              </a:solidFill>
              <a:latin typeface="Comic Sans MS" panose="030F0702030302020204" pitchFamily="66" charset="0"/>
            </a:endParaRPr>
          </a:p>
        </p:txBody>
      </p:sp>
      <p:pic>
        <p:nvPicPr>
          <p:cNvPr id="4" name="Picture 3">
            <a:extLst>
              <a:ext uri="{FF2B5EF4-FFF2-40B4-BE49-F238E27FC236}">
                <a16:creationId xmlns:a16="http://schemas.microsoft.com/office/drawing/2014/main" id="{7CD16BC8-7A06-4FFE-81EA-A52E52DB7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7994" y="1628064"/>
            <a:ext cx="1382989" cy="1382989"/>
          </a:xfrm>
          <a:prstGeom prst="rect">
            <a:avLst/>
          </a:prstGeom>
        </p:spPr>
      </p:pic>
      <p:sp>
        <p:nvSpPr>
          <p:cNvPr id="2" name="Rectangle 1">
            <a:extLst>
              <a:ext uri="{FF2B5EF4-FFF2-40B4-BE49-F238E27FC236}">
                <a16:creationId xmlns:a16="http://schemas.microsoft.com/office/drawing/2014/main" id="{281CC1F5-A67F-4743-BA6B-55D49291681F}"/>
              </a:ext>
            </a:extLst>
          </p:cNvPr>
          <p:cNvSpPr/>
          <p:nvPr/>
        </p:nvSpPr>
        <p:spPr>
          <a:xfrm>
            <a:off x="11145" y="4085486"/>
            <a:ext cx="12779676" cy="954107"/>
          </a:xfrm>
          <a:prstGeom prst="rect">
            <a:avLst/>
          </a:prstGeom>
        </p:spPr>
        <p:txBody>
          <a:bodyPr wrap="square">
            <a:spAutoFit/>
          </a:bodyPr>
          <a:lstStyle/>
          <a:p>
            <a:r>
              <a:rPr lang="en-US" sz="2800" dirty="0">
                <a:solidFill>
                  <a:srgbClr val="FF0000"/>
                </a:solidFill>
                <a:latin typeface="Comic Sans MS" panose="030F0702030302020204" pitchFamily="66" charset="0"/>
              </a:rPr>
              <a:t>NOTE: </a:t>
            </a:r>
            <a:br>
              <a:rPr lang="en-US" sz="2800" dirty="0">
                <a:solidFill>
                  <a:srgbClr val="FF0000"/>
                </a:solidFill>
                <a:latin typeface="Comic Sans MS" panose="030F0702030302020204" pitchFamily="66" charset="0"/>
              </a:rPr>
            </a:br>
            <a:r>
              <a:rPr lang="en-US" sz="2800" dirty="0">
                <a:solidFill>
                  <a:srgbClr val="FF0000"/>
                </a:solidFill>
                <a:latin typeface="Comic Sans MS" panose="030F0702030302020204" pitchFamily="66" charset="0"/>
              </a:rPr>
              <a:t>*These can still be used as examples but are no longer covered in depth.</a:t>
            </a:r>
          </a:p>
        </p:txBody>
      </p:sp>
    </p:spTree>
    <p:extLst>
      <p:ext uri="{BB962C8B-B14F-4D97-AF65-F5344CB8AC3E}">
        <p14:creationId xmlns:p14="http://schemas.microsoft.com/office/powerpoint/2010/main" val="3910350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65652" y="0"/>
            <a:ext cx="11860696" cy="646331"/>
          </a:xfrm>
          <a:prstGeom prst="rect">
            <a:avLst/>
          </a:prstGeom>
          <a:noFill/>
        </p:spPr>
        <p:txBody>
          <a:bodyPr wrap="square" rtlCol="0">
            <a:spAutoFit/>
          </a:bodyPr>
          <a:lstStyle/>
          <a:p>
            <a:pPr algn="ctr"/>
            <a:r>
              <a:rPr lang="en-US" sz="3600" dirty="0">
                <a:latin typeface="Comic Sans MS" panose="030F0702030302020204" pitchFamily="66" charset="0"/>
              </a:rPr>
              <a:t>HOW WILL THE TOPICS BE TESTED?</a:t>
            </a:r>
          </a:p>
        </p:txBody>
      </p:sp>
      <p:pic>
        <p:nvPicPr>
          <p:cNvPr id="5" name="Picture 4">
            <a:extLst>
              <a:ext uri="{FF2B5EF4-FFF2-40B4-BE49-F238E27FC236}">
                <a16:creationId xmlns:a16="http://schemas.microsoft.com/office/drawing/2014/main" id="{9F52C1D5-ADBF-4FFB-B412-F3C4D4AFDE39}"/>
              </a:ext>
            </a:extLst>
          </p:cNvPr>
          <p:cNvPicPr>
            <a:picLocks noChangeAspect="1"/>
          </p:cNvPicPr>
          <p:nvPr/>
        </p:nvPicPr>
        <p:blipFill rotWithShape="1">
          <a:blip r:embed="rId2"/>
          <a:srcRect l="23587" t="41929" r="29565" b="10125"/>
          <a:stretch/>
        </p:blipFill>
        <p:spPr>
          <a:xfrm>
            <a:off x="4055163" y="2351400"/>
            <a:ext cx="7832035" cy="4506600"/>
          </a:xfrm>
          <a:prstGeom prst="rect">
            <a:avLst/>
          </a:prstGeom>
        </p:spPr>
      </p:pic>
      <p:sp>
        <p:nvSpPr>
          <p:cNvPr id="6" name="Rectangle 5">
            <a:extLst>
              <a:ext uri="{FF2B5EF4-FFF2-40B4-BE49-F238E27FC236}">
                <a16:creationId xmlns:a16="http://schemas.microsoft.com/office/drawing/2014/main" id="{8A847570-9F80-41F8-9E17-CC22307E1489}"/>
              </a:ext>
            </a:extLst>
          </p:cNvPr>
          <p:cNvSpPr/>
          <p:nvPr/>
        </p:nvSpPr>
        <p:spPr>
          <a:xfrm>
            <a:off x="10477107" y="0"/>
            <a:ext cx="1714893" cy="369332"/>
          </a:xfrm>
          <a:prstGeom prst="rect">
            <a:avLst/>
          </a:prstGeom>
        </p:spPr>
        <p:txBody>
          <a:bodyPr wrap="none">
            <a:spAutoFit/>
          </a:bodyPr>
          <a:lstStyle/>
          <a:p>
            <a:r>
              <a:rPr lang="en-US" dirty="0">
                <a:hlinkClick r:id="rId3"/>
              </a:rPr>
              <a:t>FROM 2019 CED</a:t>
            </a:r>
            <a:endParaRPr lang="en-US" dirty="0"/>
          </a:p>
        </p:txBody>
      </p:sp>
      <p:pic>
        <p:nvPicPr>
          <p:cNvPr id="3" name="Picture 2">
            <a:extLst>
              <a:ext uri="{FF2B5EF4-FFF2-40B4-BE49-F238E27FC236}">
                <a16:creationId xmlns:a16="http://schemas.microsoft.com/office/drawing/2014/main" id="{01E9939D-4CDB-41F0-8F97-0616C80948CE}"/>
              </a:ext>
            </a:extLst>
          </p:cNvPr>
          <p:cNvPicPr>
            <a:picLocks noChangeAspect="1"/>
          </p:cNvPicPr>
          <p:nvPr/>
        </p:nvPicPr>
        <p:blipFill rotWithShape="1">
          <a:blip r:embed="rId4"/>
          <a:srcRect l="30217" t="65128" r="24131" b="15925"/>
          <a:stretch/>
        </p:blipFill>
        <p:spPr>
          <a:xfrm>
            <a:off x="165652" y="530087"/>
            <a:ext cx="7553739" cy="1762539"/>
          </a:xfrm>
          <a:prstGeom prst="rect">
            <a:avLst/>
          </a:prstGeom>
        </p:spPr>
      </p:pic>
    </p:spTree>
    <p:extLst>
      <p:ext uri="{BB962C8B-B14F-4D97-AF65-F5344CB8AC3E}">
        <p14:creationId xmlns:p14="http://schemas.microsoft.com/office/powerpoint/2010/main" val="1066123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0" y="53008"/>
            <a:ext cx="11860696" cy="646331"/>
          </a:xfrm>
          <a:prstGeom prst="rect">
            <a:avLst/>
          </a:prstGeom>
          <a:noFill/>
        </p:spPr>
        <p:txBody>
          <a:bodyPr wrap="square" rtlCol="0">
            <a:spAutoFit/>
          </a:bodyPr>
          <a:lstStyle/>
          <a:p>
            <a:pPr algn="ctr"/>
            <a:r>
              <a:rPr lang="en-US" sz="3600" dirty="0">
                <a:latin typeface="Comic Sans MS" panose="030F0702030302020204" pitchFamily="66" charset="0"/>
              </a:rPr>
              <a:t>HOW WILL THE TOPICS BE TESTED?</a:t>
            </a:r>
          </a:p>
        </p:txBody>
      </p:sp>
      <p:sp>
        <p:nvSpPr>
          <p:cNvPr id="6" name="Rectangle 5">
            <a:extLst>
              <a:ext uri="{FF2B5EF4-FFF2-40B4-BE49-F238E27FC236}">
                <a16:creationId xmlns:a16="http://schemas.microsoft.com/office/drawing/2014/main" id="{8A847570-9F80-41F8-9E17-CC22307E1489}"/>
              </a:ext>
            </a:extLst>
          </p:cNvPr>
          <p:cNvSpPr/>
          <p:nvPr/>
        </p:nvSpPr>
        <p:spPr>
          <a:xfrm>
            <a:off x="10477107" y="0"/>
            <a:ext cx="1714893" cy="369332"/>
          </a:xfrm>
          <a:prstGeom prst="rect">
            <a:avLst/>
          </a:prstGeom>
        </p:spPr>
        <p:txBody>
          <a:bodyPr wrap="none">
            <a:spAutoFit/>
          </a:bodyPr>
          <a:lstStyle/>
          <a:p>
            <a:r>
              <a:rPr lang="en-US" dirty="0">
                <a:hlinkClick r:id="rId2"/>
              </a:rPr>
              <a:t>FROM 2019 CED</a:t>
            </a:r>
            <a:endParaRPr lang="en-US" dirty="0"/>
          </a:p>
        </p:txBody>
      </p:sp>
      <p:pic>
        <p:nvPicPr>
          <p:cNvPr id="3" name="Picture 2">
            <a:extLst>
              <a:ext uri="{FF2B5EF4-FFF2-40B4-BE49-F238E27FC236}">
                <a16:creationId xmlns:a16="http://schemas.microsoft.com/office/drawing/2014/main" id="{54C3B4A8-09A9-4190-8991-A8B236882C12}"/>
              </a:ext>
            </a:extLst>
          </p:cNvPr>
          <p:cNvPicPr>
            <a:picLocks noChangeAspect="1"/>
          </p:cNvPicPr>
          <p:nvPr/>
        </p:nvPicPr>
        <p:blipFill rotWithShape="1">
          <a:blip r:embed="rId3"/>
          <a:srcRect l="29783" t="17569" r="34891" b="35065"/>
          <a:stretch/>
        </p:blipFill>
        <p:spPr>
          <a:xfrm>
            <a:off x="2080591" y="671479"/>
            <a:ext cx="8030817" cy="6054000"/>
          </a:xfrm>
          <a:prstGeom prst="rect">
            <a:avLst/>
          </a:prstGeom>
        </p:spPr>
      </p:pic>
    </p:spTree>
    <p:extLst>
      <p:ext uri="{BB962C8B-B14F-4D97-AF65-F5344CB8AC3E}">
        <p14:creationId xmlns:p14="http://schemas.microsoft.com/office/powerpoint/2010/main" val="1359880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551D7CC-C1E9-4EE8-9DC0-5220AF5401D6}"/>
              </a:ext>
            </a:extLst>
          </p:cNvPr>
          <p:cNvSpPr txBox="1"/>
          <p:nvPr/>
        </p:nvSpPr>
        <p:spPr>
          <a:xfrm>
            <a:off x="355593" y="82197"/>
            <a:ext cx="7616188"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WHAT COULD BE ON THE EXAM????</a:t>
            </a:r>
          </a:p>
        </p:txBody>
      </p:sp>
      <p:sp>
        <p:nvSpPr>
          <p:cNvPr id="3" name="TextBox 2">
            <a:extLst>
              <a:ext uri="{FF2B5EF4-FFF2-40B4-BE49-F238E27FC236}">
                <a16:creationId xmlns:a16="http://schemas.microsoft.com/office/drawing/2014/main" id="{13E8F6FF-50EF-4693-BB40-FCA3003074E6}"/>
              </a:ext>
            </a:extLst>
          </p:cNvPr>
          <p:cNvSpPr txBox="1"/>
          <p:nvPr/>
        </p:nvSpPr>
        <p:spPr>
          <a:xfrm>
            <a:off x="8027520" y="153330"/>
            <a:ext cx="4274454" cy="1815882"/>
          </a:xfrm>
          <a:prstGeom prst="rect">
            <a:avLst/>
          </a:prstGeom>
          <a:noFill/>
        </p:spPr>
        <p:txBody>
          <a:bodyPr wrap="square" rtlCol="0">
            <a:spAutoFit/>
          </a:bodyPr>
          <a:lstStyle/>
          <a:p>
            <a:r>
              <a:rPr lang="en-US" sz="2800" dirty="0">
                <a:latin typeface="Comic Sans MS" panose="030F0702030302020204" pitchFamily="66" charset="0"/>
              </a:rPr>
              <a:t>EXPECT to see/interpret graphs in</a:t>
            </a:r>
            <a:br>
              <a:rPr lang="en-US" sz="2800" dirty="0">
                <a:latin typeface="Comic Sans MS" panose="030F0702030302020204" pitchFamily="66" charset="0"/>
              </a:rPr>
            </a:br>
            <a:r>
              <a:rPr lang="en-US" sz="2800" dirty="0">
                <a:solidFill>
                  <a:srgbClr val="FF0000"/>
                </a:solidFill>
                <a:latin typeface="Comic Sans MS" panose="030F0702030302020204" pitchFamily="66" charset="0"/>
              </a:rPr>
              <a:t>MC questions </a:t>
            </a:r>
            <a:r>
              <a:rPr lang="en-US" sz="2800" dirty="0">
                <a:latin typeface="Comic Sans MS" panose="030F0702030302020204" pitchFamily="66" charset="0"/>
              </a:rPr>
              <a:t>on the </a:t>
            </a:r>
            <a:br>
              <a:rPr lang="en-US" sz="2800" dirty="0">
                <a:latin typeface="Comic Sans MS" panose="030F0702030302020204" pitchFamily="66" charset="0"/>
              </a:rPr>
            </a:br>
            <a:r>
              <a:rPr lang="en-US" sz="2800" dirty="0">
                <a:latin typeface="Comic Sans MS" panose="030F0702030302020204" pitchFamily="66" charset="0"/>
              </a:rPr>
              <a:t>AP Biology Exam</a:t>
            </a:r>
          </a:p>
        </p:txBody>
      </p:sp>
      <p:pic>
        <p:nvPicPr>
          <p:cNvPr id="2" name="Picture 1">
            <a:extLst>
              <a:ext uri="{FF2B5EF4-FFF2-40B4-BE49-F238E27FC236}">
                <a16:creationId xmlns:a16="http://schemas.microsoft.com/office/drawing/2014/main" id="{665F7F61-DB13-4CF3-A757-BD122B241A72}"/>
              </a:ext>
            </a:extLst>
          </p:cNvPr>
          <p:cNvPicPr>
            <a:picLocks noChangeAspect="1"/>
          </p:cNvPicPr>
          <p:nvPr/>
        </p:nvPicPr>
        <p:blipFill rotWithShape="1">
          <a:blip r:embed="rId2"/>
          <a:srcRect l="23805" t="31593" r="28261" b="15345"/>
          <a:stretch/>
        </p:blipFill>
        <p:spPr>
          <a:xfrm>
            <a:off x="4203302" y="2205040"/>
            <a:ext cx="3996493" cy="2487265"/>
          </a:xfrm>
          <a:prstGeom prst="rect">
            <a:avLst/>
          </a:prstGeom>
        </p:spPr>
      </p:pic>
      <p:sp>
        <p:nvSpPr>
          <p:cNvPr id="5" name="Rectangle 4">
            <a:extLst>
              <a:ext uri="{FF2B5EF4-FFF2-40B4-BE49-F238E27FC236}">
                <a16:creationId xmlns:a16="http://schemas.microsoft.com/office/drawing/2014/main" id="{CAA0452D-09D0-4CEE-8B29-4D85D6D55FFA}"/>
              </a:ext>
            </a:extLst>
          </p:cNvPr>
          <p:cNvSpPr/>
          <p:nvPr/>
        </p:nvSpPr>
        <p:spPr>
          <a:xfrm>
            <a:off x="6178815" y="6488668"/>
            <a:ext cx="6013185" cy="369332"/>
          </a:xfrm>
          <a:prstGeom prst="rect">
            <a:avLst/>
          </a:prstGeom>
        </p:spPr>
        <p:txBody>
          <a:bodyPr wrap="none">
            <a:spAutoFit/>
          </a:bodyPr>
          <a:lstStyle/>
          <a:p>
            <a:r>
              <a:rPr lang="en-US" dirty="0">
                <a:solidFill>
                  <a:srgbClr val="FF0000"/>
                </a:solidFill>
                <a:latin typeface="Comic Sans MS" panose="030F0702030302020204" pitchFamily="66" charset="0"/>
              </a:rPr>
              <a:t>NOTE: THESE are NOT SECURE TEST QUESTIONS</a:t>
            </a:r>
          </a:p>
        </p:txBody>
      </p:sp>
      <p:pic>
        <p:nvPicPr>
          <p:cNvPr id="7" name="Picture 6">
            <a:extLst>
              <a:ext uri="{FF2B5EF4-FFF2-40B4-BE49-F238E27FC236}">
                <a16:creationId xmlns:a16="http://schemas.microsoft.com/office/drawing/2014/main" id="{754A43DD-08E5-45C7-8F3D-40B2BE3BEB51}"/>
              </a:ext>
            </a:extLst>
          </p:cNvPr>
          <p:cNvPicPr>
            <a:picLocks noChangeAspect="1"/>
          </p:cNvPicPr>
          <p:nvPr/>
        </p:nvPicPr>
        <p:blipFill rotWithShape="1">
          <a:blip r:embed="rId3"/>
          <a:srcRect l="23288" t="20082" r="27391" b="11704"/>
          <a:stretch/>
        </p:blipFill>
        <p:spPr>
          <a:xfrm>
            <a:off x="169173" y="755348"/>
            <a:ext cx="3885719" cy="3021521"/>
          </a:xfrm>
          <a:prstGeom prst="rect">
            <a:avLst/>
          </a:prstGeom>
        </p:spPr>
      </p:pic>
      <p:sp>
        <p:nvSpPr>
          <p:cNvPr id="9" name="TextBox 8">
            <a:extLst>
              <a:ext uri="{FF2B5EF4-FFF2-40B4-BE49-F238E27FC236}">
                <a16:creationId xmlns:a16="http://schemas.microsoft.com/office/drawing/2014/main" id="{DB4233D3-3F46-4D28-BC0A-EB8E01DF095C}"/>
              </a:ext>
            </a:extLst>
          </p:cNvPr>
          <p:cNvSpPr txBox="1"/>
          <p:nvPr/>
        </p:nvSpPr>
        <p:spPr>
          <a:xfrm>
            <a:off x="169173" y="876605"/>
            <a:ext cx="290464" cy="369332"/>
          </a:xfrm>
          <a:prstGeom prst="rect">
            <a:avLst/>
          </a:prstGeom>
          <a:noFill/>
        </p:spPr>
        <p:txBody>
          <a:bodyPr wrap="none" rtlCol="0">
            <a:spAutoFit/>
          </a:bodyPr>
          <a:lstStyle/>
          <a:p>
            <a:r>
              <a:rPr lang="en-US" dirty="0"/>
              <a:t>  </a:t>
            </a:r>
            <a:endParaRPr lang="en-US" dirty="0">
              <a:latin typeface="Comic Sans MS" panose="030F0702030302020204" pitchFamily="66" charset="0"/>
            </a:endParaRPr>
          </a:p>
        </p:txBody>
      </p:sp>
      <p:sp>
        <p:nvSpPr>
          <p:cNvPr id="10" name="Rectangle 9">
            <a:extLst>
              <a:ext uri="{FF2B5EF4-FFF2-40B4-BE49-F238E27FC236}">
                <a16:creationId xmlns:a16="http://schemas.microsoft.com/office/drawing/2014/main" id="{A77D5D5E-8D2B-4FD7-A5D2-4B693C7B4AF7}"/>
              </a:ext>
            </a:extLst>
          </p:cNvPr>
          <p:cNvSpPr/>
          <p:nvPr/>
        </p:nvSpPr>
        <p:spPr>
          <a:xfrm>
            <a:off x="18370" y="4867212"/>
            <a:ext cx="8290634" cy="1323439"/>
          </a:xfrm>
          <a:prstGeom prst="rect">
            <a:avLst/>
          </a:prstGeom>
        </p:spPr>
        <p:txBody>
          <a:bodyPr wrap="square">
            <a:spAutoFit/>
          </a:bodyPr>
          <a:lstStyle/>
          <a:p>
            <a:r>
              <a:rPr lang="en-US" sz="2000" u="sng" dirty="0">
                <a:latin typeface="Comic Sans MS" panose="030F0702030302020204" pitchFamily="66" charset="0"/>
              </a:rPr>
              <a:t>EXAMPLES OF TYPES OF QUESTIONS FROM PAST MC EXAMS:</a:t>
            </a:r>
          </a:p>
          <a:p>
            <a:pPr marL="285750" indent="-285750">
              <a:buFont typeface="Arial" panose="020B0604020202020204" pitchFamily="34" charset="0"/>
              <a:buChar char="•"/>
            </a:pPr>
            <a:r>
              <a:rPr lang="en-US" sz="2000" dirty="0">
                <a:latin typeface="Comic Sans MS" panose="030F0702030302020204" pitchFamily="66" charset="0"/>
              </a:rPr>
              <a:t>Interpret data from graphs provided</a:t>
            </a:r>
          </a:p>
          <a:p>
            <a:pPr marL="285750" indent="-285750">
              <a:buFont typeface="Arial" panose="020B0604020202020204" pitchFamily="34" charset="0"/>
              <a:buChar char="•"/>
            </a:pPr>
            <a:r>
              <a:rPr lang="en-US" sz="2000" dirty="0">
                <a:latin typeface="Comic Sans MS" panose="030F0702030302020204" pitchFamily="66" charset="0"/>
              </a:rPr>
              <a:t>Predict what a graph might look like</a:t>
            </a:r>
          </a:p>
          <a:p>
            <a:pPr marL="285750" indent="-285750">
              <a:buFont typeface="Arial" panose="020B0604020202020204" pitchFamily="34" charset="0"/>
              <a:buChar char="•"/>
            </a:pPr>
            <a:r>
              <a:rPr lang="en-US" sz="2000" dirty="0">
                <a:latin typeface="Comic Sans MS" panose="030F0702030302020204" pitchFamily="66" charset="0"/>
              </a:rPr>
              <a:t>Provide explanations for biological phenomena shown in a graph</a:t>
            </a:r>
          </a:p>
        </p:txBody>
      </p:sp>
      <p:pic>
        <p:nvPicPr>
          <p:cNvPr id="12" name="Picture 11">
            <a:extLst>
              <a:ext uri="{FF2B5EF4-FFF2-40B4-BE49-F238E27FC236}">
                <a16:creationId xmlns:a16="http://schemas.microsoft.com/office/drawing/2014/main" id="{7E5452F2-6C95-4971-AFF6-DE0A837087CE}"/>
              </a:ext>
            </a:extLst>
          </p:cNvPr>
          <p:cNvPicPr>
            <a:picLocks noChangeAspect="1"/>
          </p:cNvPicPr>
          <p:nvPr/>
        </p:nvPicPr>
        <p:blipFill rotWithShape="1">
          <a:blip r:embed="rId4"/>
          <a:srcRect l="25435" t="30949" r="30543" b="16219"/>
          <a:stretch/>
        </p:blipFill>
        <p:spPr>
          <a:xfrm>
            <a:off x="8011867" y="3398933"/>
            <a:ext cx="4092840" cy="2761651"/>
          </a:xfrm>
          <a:prstGeom prst="rect">
            <a:avLst/>
          </a:prstGeom>
        </p:spPr>
      </p:pic>
      <p:sp>
        <p:nvSpPr>
          <p:cNvPr id="4" name="TextBox 3">
            <a:extLst>
              <a:ext uri="{FF2B5EF4-FFF2-40B4-BE49-F238E27FC236}">
                <a16:creationId xmlns:a16="http://schemas.microsoft.com/office/drawing/2014/main" id="{251BA09B-032B-4449-B9A1-BE792723CB3C}"/>
              </a:ext>
            </a:extLst>
          </p:cNvPr>
          <p:cNvSpPr txBox="1"/>
          <p:nvPr/>
        </p:nvSpPr>
        <p:spPr>
          <a:xfrm>
            <a:off x="0" y="6488668"/>
            <a:ext cx="4770783" cy="369332"/>
          </a:xfrm>
          <a:prstGeom prst="rect">
            <a:avLst/>
          </a:prstGeom>
          <a:noFill/>
        </p:spPr>
        <p:txBody>
          <a:bodyPr wrap="square" rtlCol="0">
            <a:spAutoFit/>
          </a:bodyPr>
          <a:lstStyle/>
          <a:p>
            <a:r>
              <a:rPr lang="en-US" dirty="0"/>
              <a:t> </a:t>
            </a:r>
            <a:r>
              <a:rPr lang="en-US" sz="1600" dirty="0">
                <a:solidFill>
                  <a:srgbClr val="FF0000"/>
                </a:solidFill>
                <a:latin typeface="Comic Sans MS" panose="030F0702030302020204" pitchFamily="66" charset="0"/>
              </a:rPr>
              <a:t>Graphs are from </a:t>
            </a:r>
            <a:r>
              <a:rPr lang="en-US" sz="1600" dirty="0">
                <a:solidFill>
                  <a:srgbClr val="FF0000"/>
                </a:solidFill>
                <a:latin typeface="Comic Sans MS" panose="030F0702030302020204" pitchFamily="66" charset="0"/>
                <a:hlinkClick r:id="rId5"/>
              </a:rPr>
              <a:t>2013 AP BIO released exam </a:t>
            </a:r>
            <a:endParaRPr lang="en-US"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686273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551D7CC-C1E9-4EE8-9DC0-5220AF5401D6}"/>
              </a:ext>
            </a:extLst>
          </p:cNvPr>
          <p:cNvSpPr txBox="1"/>
          <p:nvPr/>
        </p:nvSpPr>
        <p:spPr>
          <a:xfrm>
            <a:off x="311312" y="0"/>
            <a:ext cx="6971780"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WHAT COULD BE ON THE EXAM?</a:t>
            </a:r>
          </a:p>
        </p:txBody>
      </p:sp>
      <p:sp>
        <p:nvSpPr>
          <p:cNvPr id="3" name="TextBox 2">
            <a:extLst>
              <a:ext uri="{FF2B5EF4-FFF2-40B4-BE49-F238E27FC236}">
                <a16:creationId xmlns:a16="http://schemas.microsoft.com/office/drawing/2014/main" id="{13E8F6FF-50EF-4693-BB40-FCA3003074E6}"/>
              </a:ext>
            </a:extLst>
          </p:cNvPr>
          <p:cNvSpPr txBox="1"/>
          <p:nvPr/>
        </p:nvSpPr>
        <p:spPr>
          <a:xfrm>
            <a:off x="6096000" y="1990247"/>
            <a:ext cx="5395891" cy="1384995"/>
          </a:xfrm>
          <a:prstGeom prst="rect">
            <a:avLst/>
          </a:prstGeom>
          <a:noFill/>
        </p:spPr>
        <p:txBody>
          <a:bodyPr wrap="square" rtlCol="0">
            <a:spAutoFit/>
          </a:bodyPr>
          <a:lstStyle/>
          <a:p>
            <a:r>
              <a:rPr lang="en-US" sz="2800" dirty="0">
                <a:latin typeface="Comic Sans MS" panose="030F0702030302020204" pitchFamily="66" charset="0"/>
              </a:rPr>
              <a:t>EXPECT to interpret/draw graphs in </a:t>
            </a:r>
            <a:r>
              <a:rPr lang="en-US" sz="2800" dirty="0">
                <a:solidFill>
                  <a:srgbClr val="FF0000"/>
                </a:solidFill>
                <a:latin typeface="Comic Sans MS" panose="030F0702030302020204" pitchFamily="66" charset="0"/>
              </a:rPr>
              <a:t>FRQs</a:t>
            </a:r>
            <a:r>
              <a:rPr lang="en-US" sz="2800" dirty="0">
                <a:latin typeface="Comic Sans MS" panose="030F0702030302020204" pitchFamily="66" charset="0"/>
              </a:rPr>
              <a:t> on the AP Biology Exam</a:t>
            </a:r>
          </a:p>
        </p:txBody>
      </p:sp>
      <p:pic>
        <p:nvPicPr>
          <p:cNvPr id="6" name="Picture 5">
            <a:extLst>
              <a:ext uri="{FF2B5EF4-FFF2-40B4-BE49-F238E27FC236}">
                <a16:creationId xmlns:a16="http://schemas.microsoft.com/office/drawing/2014/main" id="{E9398343-8178-43BF-BF58-1794D4BE16A6}"/>
              </a:ext>
            </a:extLst>
          </p:cNvPr>
          <p:cNvPicPr>
            <a:picLocks noChangeAspect="1"/>
          </p:cNvPicPr>
          <p:nvPr/>
        </p:nvPicPr>
        <p:blipFill rotWithShape="1">
          <a:blip r:embed="rId2"/>
          <a:srcRect l="28152" t="55135" r="29331" b="15926"/>
          <a:stretch/>
        </p:blipFill>
        <p:spPr>
          <a:xfrm>
            <a:off x="2687842" y="538840"/>
            <a:ext cx="3070321" cy="1174998"/>
          </a:xfrm>
          <a:prstGeom prst="rect">
            <a:avLst/>
          </a:prstGeom>
        </p:spPr>
      </p:pic>
      <p:pic>
        <p:nvPicPr>
          <p:cNvPr id="1026" name="Picture 2">
            <a:extLst>
              <a:ext uri="{FF2B5EF4-FFF2-40B4-BE49-F238E27FC236}">
                <a16:creationId xmlns:a16="http://schemas.microsoft.com/office/drawing/2014/main" id="{E384AE93-234C-4C6E-BD0E-1AB3F0F17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983" y="512810"/>
            <a:ext cx="2203782" cy="12981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4E786CC-279A-476F-8ED2-C7C459B00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6072" y="327295"/>
            <a:ext cx="2079637" cy="15143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282E85F-3BB4-43E4-83AA-1CA533F4A3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451" y="603790"/>
            <a:ext cx="1859238" cy="11161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6FFA543-E73F-4C12-8D78-98B9F05B0DFE}"/>
              </a:ext>
            </a:extLst>
          </p:cNvPr>
          <p:cNvPicPr>
            <a:picLocks noChangeAspect="1"/>
          </p:cNvPicPr>
          <p:nvPr/>
        </p:nvPicPr>
        <p:blipFill rotWithShape="1">
          <a:blip r:embed="rId6"/>
          <a:srcRect l="24817" t="16427" r="58261" b="48706"/>
          <a:stretch/>
        </p:blipFill>
        <p:spPr>
          <a:xfrm>
            <a:off x="1118854" y="1856124"/>
            <a:ext cx="3944087" cy="4568903"/>
          </a:xfrm>
          <a:prstGeom prst="rect">
            <a:avLst/>
          </a:prstGeom>
        </p:spPr>
      </p:pic>
      <p:sp>
        <p:nvSpPr>
          <p:cNvPr id="2" name="Rectangle 1">
            <a:extLst>
              <a:ext uri="{FF2B5EF4-FFF2-40B4-BE49-F238E27FC236}">
                <a16:creationId xmlns:a16="http://schemas.microsoft.com/office/drawing/2014/main" id="{B308A109-3623-4AF8-8B8C-B1656705206D}"/>
              </a:ext>
            </a:extLst>
          </p:cNvPr>
          <p:cNvSpPr/>
          <p:nvPr/>
        </p:nvSpPr>
        <p:spPr>
          <a:xfrm>
            <a:off x="10435890" y="0"/>
            <a:ext cx="1714893" cy="369332"/>
          </a:xfrm>
          <a:prstGeom prst="rect">
            <a:avLst/>
          </a:prstGeom>
        </p:spPr>
        <p:txBody>
          <a:bodyPr wrap="none">
            <a:spAutoFit/>
          </a:bodyPr>
          <a:lstStyle/>
          <a:p>
            <a:r>
              <a:rPr lang="en-US" dirty="0">
                <a:hlinkClick r:id="rId7"/>
              </a:rPr>
              <a:t>FROM 2019 CED</a:t>
            </a:r>
            <a:endParaRPr lang="en-US" dirty="0"/>
          </a:p>
        </p:txBody>
      </p:sp>
      <p:sp>
        <p:nvSpPr>
          <p:cNvPr id="7" name="TextBox 6">
            <a:extLst>
              <a:ext uri="{FF2B5EF4-FFF2-40B4-BE49-F238E27FC236}">
                <a16:creationId xmlns:a16="http://schemas.microsoft.com/office/drawing/2014/main" id="{7F62DC9D-B0C9-4A27-A4A9-E1A19993F6CC}"/>
              </a:ext>
            </a:extLst>
          </p:cNvPr>
          <p:cNvSpPr txBox="1"/>
          <p:nvPr/>
        </p:nvSpPr>
        <p:spPr>
          <a:xfrm>
            <a:off x="3797202" y="4396413"/>
            <a:ext cx="4579637" cy="1107996"/>
          </a:xfrm>
          <a:prstGeom prst="rect">
            <a:avLst/>
          </a:prstGeom>
          <a:noFill/>
        </p:spPr>
        <p:txBody>
          <a:bodyPr wrap="square" rtlCol="0">
            <a:spAutoFit/>
          </a:bodyPr>
          <a:lstStyle/>
          <a:p>
            <a:r>
              <a:rPr lang="en-US" dirty="0"/>
              <a:t> </a:t>
            </a:r>
            <a:r>
              <a:rPr lang="en-US" sz="1600" dirty="0">
                <a:solidFill>
                  <a:srgbClr val="7030A0"/>
                </a:solidFill>
                <a:latin typeface="Comic Sans MS" panose="030F0702030302020204" pitchFamily="66" charset="0"/>
              </a:rPr>
              <a:t>Note: Graph titles have not earned points since the redesign in 2012,  but I have always told my students that graphs need a title as a good scientific practice. </a:t>
            </a:r>
          </a:p>
        </p:txBody>
      </p:sp>
      <p:sp>
        <p:nvSpPr>
          <p:cNvPr id="4" name="Rectangle 3">
            <a:extLst>
              <a:ext uri="{FF2B5EF4-FFF2-40B4-BE49-F238E27FC236}">
                <a16:creationId xmlns:a16="http://schemas.microsoft.com/office/drawing/2014/main" id="{460B7DFB-E959-4492-9365-2EB424667A58}"/>
              </a:ext>
            </a:extLst>
          </p:cNvPr>
          <p:cNvSpPr/>
          <p:nvPr/>
        </p:nvSpPr>
        <p:spPr>
          <a:xfrm>
            <a:off x="7283092" y="5960735"/>
            <a:ext cx="4908908" cy="861774"/>
          </a:xfrm>
          <a:prstGeom prst="rect">
            <a:avLst/>
          </a:prstGeom>
        </p:spPr>
        <p:txBody>
          <a:bodyPr wrap="square">
            <a:spAutoFit/>
          </a:bodyPr>
          <a:lstStyle/>
          <a:p>
            <a:r>
              <a:rPr lang="en-US" sz="1000" dirty="0">
                <a:solidFill>
                  <a:srgbClr val="0070C0"/>
                </a:solidFill>
                <a:latin typeface="Arial" panose="020B0604020202020204" pitchFamily="34" charset="0"/>
                <a:cs typeface="Arial" panose="020B0604020202020204" pitchFamily="34" charset="0"/>
              </a:rPr>
              <a:t>Images from:</a:t>
            </a:r>
          </a:p>
          <a:p>
            <a:r>
              <a:rPr lang="en-US" sz="1000" dirty="0">
                <a:solidFill>
                  <a:srgbClr val="0070C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https://www.schoolsofkingedwardvi.co.uk/wp-content/uploads/2017/07/pie_chart.png</a:t>
            </a:r>
            <a:endParaRPr lang="en-US" sz="1000" dirty="0">
              <a:solidFill>
                <a:srgbClr val="0070C0"/>
              </a:solidFill>
              <a:latin typeface="Arial" panose="020B0604020202020204" pitchFamily="34" charset="0"/>
              <a:cs typeface="Arial" panose="020B0604020202020204" pitchFamily="34" charset="0"/>
            </a:endParaRPr>
          </a:p>
          <a:p>
            <a:r>
              <a:rPr lang="en-US" sz="1000" dirty="0">
                <a:solidFill>
                  <a:srgbClr val="0070C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2013 AP Bio Released exam</a:t>
            </a:r>
            <a:endParaRPr lang="en-US" sz="1000" dirty="0">
              <a:solidFill>
                <a:srgbClr val="0070C0"/>
              </a:solidFill>
              <a:latin typeface="Arial" panose="020B0604020202020204" pitchFamily="34" charset="0"/>
              <a:cs typeface="Arial" panose="020B0604020202020204" pitchFamily="34" charset="0"/>
            </a:endParaRPr>
          </a:p>
          <a:p>
            <a:r>
              <a:rPr lang="en-US" sz="1000" dirty="0">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https://plot.ly/static/img/literacy/boxplot/boxplotfig9.jpg</a:t>
            </a:r>
            <a:br>
              <a:rPr lang="en-US" sz="1000" dirty="0">
                <a:solidFill>
                  <a:srgbClr val="0070C0"/>
                </a:solidFill>
                <a:latin typeface="Arial" panose="020B0604020202020204" pitchFamily="34" charset="0"/>
                <a:cs typeface="Arial" panose="020B0604020202020204" pitchFamily="34" charset="0"/>
              </a:rPr>
            </a:br>
            <a:r>
              <a:rPr lang="en-US" sz="1000" dirty="0">
                <a:solidFill>
                  <a:srgbClr val="0070C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https://stats.idre.ucla.edu/wp-content/uploads/2016/02/barcap9.png</a:t>
            </a:r>
            <a:endParaRPr lang="en-US" sz="1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111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65652" y="732685"/>
            <a:ext cx="11860696" cy="1077218"/>
          </a:xfrm>
          <a:prstGeom prst="rect">
            <a:avLst/>
          </a:prstGeom>
          <a:noFill/>
        </p:spPr>
        <p:txBody>
          <a:bodyPr wrap="square" rtlCol="0">
            <a:spAutoFit/>
          </a:bodyPr>
          <a:lstStyle/>
          <a:p>
            <a:r>
              <a:rPr lang="en-US" sz="3200" dirty="0">
                <a:latin typeface="Comic Sans MS" panose="030F0702030302020204" pitchFamily="66" charset="0"/>
              </a:rPr>
              <a:t>You will be provided a copy of the </a:t>
            </a:r>
            <a:br>
              <a:rPr lang="en-US" sz="3200" dirty="0">
                <a:latin typeface="Comic Sans MS" panose="030F0702030302020204" pitchFamily="66" charset="0"/>
              </a:rPr>
            </a:br>
            <a:r>
              <a:rPr lang="en-US" sz="3200" dirty="0">
                <a:latin typeface="Comic Sans MS" panose="030F0702030302020204" pitchFamily="66" charset="0"/>
              </a:rPr>
              <a:t>     AP BIOLOGY Equations and Formulas Sheet on the Exam</a:t>
            </a:r>
          </a:p>
        </p:txBody>
      </p:sp>
      <p:sp>
        <p:nvSpPr>
          <p:cNvPr id="3" name="TextBox 2">
            <a:extLst>
              <a:ext uri="{FF2B5EF4-FFF2-40B4-BE49-F238E27FC236}">
                <a16:creationId xmlns:a16="http://schemas.microsoft.com/office/drawing/2014/main" id="{4B2C3967-E41C-406A-9DC6-0928754302F7}"/>
              </a:ext>
            </a:extLst>
          </p:cNvPr>
          <p:cNvSpPr txBox="1"/>
          <p:nvPr/>
        </p:nvSpPr>
        <p:spPr>
          <a:xfrm>
            <a:off x="516835" y="2044005"/>
            <a:ext cx="11675165" cy="1384995"/>
          </a:xfrm>
          <a:prstGeom prst="rect">
            <a:avLst/>
          </a:prstGeom>
          <a:noFill/>
        </p:spPr>
        <p:txBody>
          <a:bodyPr wrap="square" rtlCol="0">
            <a:spAutoFit/>
          </a:bodyPr>
          <a:lstStyle/>
          <a:p>
            <a:r>
              <a:rPr lang="en-US" sz="2800" dirty="0">
                <a:latin typeface="Comic Sans MS" panose="030F0702030302020204" pitchFamily="66" charset="0"/>
              </a:rPr>
              <a:t>More math and stats have been added in recent years.</a:t>
            </a:r>
            <a:br>
              <a:rPr lang="en-US" sz="2800" dirty="0">
                <a:latin typeface="Comic Sans MS" panose="030F0702030302020204" pitchFamily="66" charset="0"/>
              </a:rPr>
            </a:br>
            <a:r>
              <a:rPr lang="en-US" sz="2800" dirty="0">
                <a:latin typeface="Comic Sans MS" panose="030F0702030302020204" pitchFamily="66" charset="0"/>
              </a:rPr>
              <a:t>Assume you will see questions on the exam dealing with problems from the Equations and Formulas sheet </a:t>
            </a:r>
          </a:p>
        </p:txBody>
      </p:sp>
      <p:sp>
        <p:nvSpPr>
          <p:cNvPr id="6" name="TextBox 5">
            <a:extLst>
              <a:ext uri="{FF2B5EF4-FFF2-40B4-BE49-F238E27FC236}">
                <a16:creationId xmlns:a16="http://schemas.microsoft.com/office/drawing/2014/main" id="{8FBC83D1-3F51-468B-AE42-61C4E5AE897D}"/>
              </a:ext>
            </a:extLst>
          </p:cNvPr>
          <p:cNvSpPr txBox="1"/>
          <p:nvPr/>
        </p:nvSpPr>
        <p:spPr>
          <a:xfrm>
            <a:off x="3089835" y="3663102"/>
            <a:ext cx="4919937" cy="3046988"/>
          </a:xfrm>
          <a:prstGeom prst="rect">
            <a:avLst/>
          </a:prstGeom>
          <a:noFill/>
        </p:spPr>
        <p:txBody>
          <a:bodyPr wrap="none" rtlCol="0">
            <a:spAutoFit/>
          </a:bodyPr>
          <a:lstStyle/>
          <a:p>
            <a:pPr marL="457200" indent="-457200">
              <a:buFont typeface="Arial" panose="020B0604020202020204" pitchFamily="34" charset="0"/>
              <a:buChar char="•"/>
            </a:pPr>
            <a:r>
              <a:rPr lang="en-US" sz="2800" dirty="0">
                <a:latin typeface="Comic Sans MS" panose="030F0702030302020204" pitchFamily="66" charset="0"/>
              </a:rPr>
              <a:t>Standard deviation/SEM</a:t>
            </a:r>
          </a:p>
          <a:p>
            <a:pPr marL="457200" indent="-457200">
              <a:buFont typeface="Arial" panose="020B0604020202020204" pitchFamily="34" charset="0"/>
              <a:buChar char="•"/>
            </a:pPr>
            <a:r>
              <a:rPr lang="en-US" sz="2800" dirty="0">
                <a:latin typeface="Comic Sans MS" panose="030F0702030302020204" pitchFamily="66" charset="0"/>
              </a:rPr>
              <a:t>Hardy-Weinberg</a:t>
            </a:r>
          </a:p>
          <a:p>
            <a:pPr marL="457200" indent="-457200">
              <a:buFont typeface="Arial" panose="020B0604020202020204" pitchFamily="34" charset="0"/>
              <a:buChar char="•"/>
            </a:pPr>
            <a:r>
              <a:rPr lang="en-US" sz="2800" dirty="0">
                <a:latin typeface="Comic Sans MS" panose="030F0702030302020204" pitchFamily="66" charset="0"/>
              </a:rPr>
              <a:t>Water/solute potential</a:t>
            </a:r>
          </a:p>
          <a:p>
            <a:pPr marL="457200" indent="-457200">
              <a:buFont typeface="Arial" panose="020B0604020202020204" pitchFamily="34" charset="0"/>
              <a:buChar char="•"/>
            </a:pPr>
            <a:r>
              <a:rPr lang="en-US" sz="2800" dirty="0">
                <a:latin typeface="Comic Sans MS" panose="030F0702030302020204" pitchFamily="66" charset="0"/>
              </a:rPr>
              <a:t>Chi-square</a:t>
            </a:r>
          </a:p>
          <a:p>
            <a:pPr marL="457200" indent="-457200">
              <a:buFont typeface="Arial" panose="020B0604020202020204" pitchFamily="34" charset="0"/>
              <a:buChar char="•"/>
            </a:pPr>
            <a:r>
              <a:rPr lang="en-US" sz="2800" dirty="0">
                <a:latin typeface="Comic Sans MS" panose="030F0702030302020204" pitchFamily="66" charset="0"/>
              </a:rPr>
              <a:t>Population/growth rates</a:t>
            </a:r>
          </a:p>
          <a:p>
            <a:pPr marL="457200" indent="-457200">
              <a:buFont typeface="Arial" panose="020B0604020202020204" pitchFamily="34" charset="0"/>
              <a:buChar char="•"/>
            </a:pPr>
            <a:r>
              <a:rPr lang="en-US" sz="2800" dirty="0">
                <a:latin typeface="Comic Sans MS" panose="030F0702030302020204" pitchFamily="66" charset="0"/>
              </a:rPr>
              <a:t>Simpson’s Diversity index</a:t>
            </a:r>
          </a:p>
          <a:p>
            <a:endParaRPr lang="en-US" sz="2400" dirty="0">
              <a:latin typeface="Comic Sans MS" panose="030F0702030302020204" pitchFamily="66" charset="0"/>
            </a:endParaRPr>
          </a:p>
        </p:txBody>
      </p:sp>
      <p:pic>
        <p:nvPicPr>
          <p:cNvPr id="8" name="Picture 7">
            <a:extLst>
              <a:ext uri="{FF2B5EF4-FFF2-40B4-BE49-F238E27FC236}">
                <a16:creationId xmlns:a16="http://schemas.microsoft.com/office/drawing/2014/main" id="{E28A9389-373E-4B71-9C4F-3F3D5E9E0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085" y="5943600"/>
            <a:ext cx="666750" cy="609600"/>
          </a:xfrm>
          <a:prstGeom prst="rect">
            <a:avLst/>
          </a:prstGeom>
        </p:spPr>
      </p:pic>
      <p:sp>
        <p:nvSpPr>
          <p:cNvPr id="9" name="Rectangle 8">
            <a:extLst>
              <a:ext uri="{FF2B5EF4-FFF2-40B4-BE49-F238E27FC236}">
                <a16:creationId xmlns:a16="http://schemas.microsoft.com/office/drawing/2014/main" id="{9F259DF6-7B5E-46CE-9F62-7DBE0FF498B5}"/>
              </a:ext>
            </a:extLst>
          </p:cNvPr>
          <p:cNvSpPr/>
          <p:nvPr/>
        </p:nvSpPr>
        <p:spPr>
          <a:xfrm>
            <a:off x="185530" y="85900"/>
            <a:ext cx="7197804" cy="584775"/>
          </a:xfrm>
          <a:prstGeom prst="rect">
            <a:avLst/>
          </a:prstGeom>
        </p:spPr>
        <p:txBody>
          <a:bodyPr wrap="none">
            <a:spAutoFit/>
          </a:bodyPr>
          <a:lstStyle/>
          <a:p>
            <a:r>
              <a:rPr lang="en-US" sz="3200" dirty="0">
                <a:solidFill>
                  <a:srgbClr val="7030A0"/>
                </a:solidFill>
                <a:latin typeface="Comic Sans MS" panose="030F0702030302020204" pitchFamily="66" charset="0"/>
              </a:rPr>
              <a:t>WHAT COULD BE ON THE EXAM?</a:t>
            </a:r>
          </a:p>
        </p:txBody>
      </p:sp>
    </p:spTree>
    <p:extLst>
      <p:ext uri="{BB962C8B-B14F-4D97-AF65-F5344CB8AC3E}">
        <p14:creationId xmlns:p14="http://schemas.microsoft.com/office/powerpoint/2010/main" val="1391496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76526" y="46166"/>
            <a:ext cx="11860696" cy="646331"/>
          </a:xfrm>
          <a:prstGeom prst="rect">
            <a:avLst/>
          </a:prstGeom>
          <a:noFill/>
        </p:spPr>
        <p:txBody>
          <a:bodyPr wrap="square" rtlCol="0">
            <a:spAutoFit/>
          </a:bodyPr>
          <a:lstStyle/>
          <a:p>
            <a:pPr algn="ctr"/>
            <a:r>
              <a:rPr lang="en-US" sz="3600" dirty="0">
                <a:latin typeface="Comic Sans MS" panose="030F0702030302020204" pitchFamily="66" charset="0"/>
              </a:rPr>
              <a:t>REVIEW THE SCIENCE PRACTICES</a:t>
            </a:r>
          </a:p>
        </p:txBody>
      </p:sp>
      <p:sp>
        <p:nvSpPr>
          <p:cNvPr id="3" name="TextBox 2">
            <a:extLst>
              <a:ext uri="{FF2B5EF4-FFF2-40B4-BE49-F238E27FC236}">
                <a16:creationId xmlns:a16="http://schemas.microsoft.com/office/drawing/2014/main" id="{4B2C3967-E41C-406A-9DC6-0928754302F7}"/>
              </a:ext>
            </a:extLst>
          </p:cNvPr>
          <p:cNvSpPr txBox="1"/>
          <p:nvPr/>
        </p:nvSpPr>
        <p:spPr>
          <a:xfrm>
            <a:off x="8149099" y="881413"/>
            <a:ext cx="4215179" cy="2677656"/>
          </a:xfrm>
          <a:prstGeom prst="rect">
            <a:avLst/>
          </a:prstGeom>
          <a:noFill/>
        </p:spPr>
        <p:txBody>
          <a:bodyPr wrap="square" rtlCol="0">
            <a:spAutoFit/>
          </a:bodyPr>
          <a:lstStyle/>
          <a:p>
            <a:r>
              <a:rPr lang="en-US" sz="2800" dirty="0">
                <a:latin typeface="Comic Sans MS" panose="030F0702030302020204" pitchFamily="66" charset="0"/>
              </a:rPr>
              <a:t>Exam questions are created by linking a science practice to one of the Essential Knowledge statements from the CED</a:t>
            </a:r>
          </a:p>
        </p:txBody>
      </p:sp>
      <p:pic>
        <p:nvPicPr>
          <p:cNvPr id="4" name="Picture 3">
            <a:extLst>
              <a:ext uri="{FF2B5EF4-FFF2-40B4-BE49-F238E27FC236}">
                <a16:creationId xmlns:a16="http://schemas.microsoft.com/office/drawing/2014/main" id="{C4D1FE3B-3712-4969-90EC-9F93E54C4EEA}"/>
              </a:ext>
            </a:extLst>
          </p:cNvPr>
          <p:cNvPicPr>
            <a:picLocks noChangeAspect="1"/>
          </p:cNvPicPr>
          <p:nvPr/>
        </p:nvPicPr>
        <p:blipFill rotWithShape="1">
          <a:blip r:embed="rId2"/>
          <a:srcRect l="23044" t="20276" r="27640" b="64769"/>
          <a:stretch/>
        </p:blipFill>
        <p:spPr>
          <a:xfrm>
            <a:off x="225540" y="692497"/>
            <a:ext cx="7720274" cy="1316272"/>
          </a:xfrm>
          <a:prstGeom prst="rect">
            <a:avLst/>
          </a:prstGeom>
        </p:spPr>
      </p:pic>
      <p:pic>
        <p:nvPicPr>
          <p:cNvPr id="7" name="Picture 6">
            <a:extLst>
              <a:ext uri="{FF2B5EF4-FFF2-40B4-BE49-F238E27FC236}">
                <a16:creationId xmlns:a16="http://schemas.microsoft.com/office/drawing/2014/main" id="{4052C070-2E06-4D25-891B-778659B38986}"/>
              </a:ext>
            </a:extLst>
          </p:cNvPr>
          <p:cNvPicPr>
            <a:picLocks noChangeAspect="1"/>
          </p:cNvPicPr>
          <p:nvPr/>
        </p:nvPicPr>
        <p:blipFill rotWithShape="1">
          <a:blip r:embed="rId3"/>
          <a:srcRect l="23844" t="26945" r="27238" b="19589"/>
          <a:stretch/>
        </p:blipFill>
        <p:spPr>
          <a:xfrm>
            <a:off x="238540" y="2000336"/>
            <a:ext cx="7738281" cy="4755176"/>
          </a:xfrm>
          <a:prstGeom prst="rect">
            <a:avLst/>
          </a:prstGeom>
        </p:spPr>
      </p:pic>
      <p:sp>
        <p:nvSpPr>
          <p:cNvPr id="5" name="Rectangle 4">
            <a:extLst>
              <a:ext uri="{FF2B5EF4-FFF2-40B4-BE49-F238E27FC236}">
                <a16:creationId xmlns:a16="http://schemas.microsoft.com/office/drawing/2014/main" id="{38CFC434-677A-408A-8DB7-0DC7E76B0F95}"/>
              </a:ext>
            </a:extLst>
          </p:cNvPr>
          <p:cNvSpPr/>
          <p:nvPr/>
        </p:nvSpPr>
        <p:spPr>
          <a:xfrm>
            <a:off x="10477107" y="0"/>
            <a:ext cx="1714893" cy="369332"/>
          </a:xfrm>
          <a:prstGeom prst="rect">
            <a:avLst/>
          </a:prstGeom>
        </p:spPr>
        <p:txBody>
          <a:bodyPr wrap="none">
            <a:spAutoFit/>
          </a:bodyPr>
          <a:lstStyle/>
          <a:p>
            <a:r>
              <a:rPr lang="en-US" dirty="0">
                <a:hlinkClick r:id="rId4"/>
              </a:rPr>
              <a:t>FROM 2019 CED</a:t>
            </a:r>
            <a:endParaRPr lang="en-US" dirty="0"/>
          </a:p>
        </p:txBody>
      </p:sp>
    </p:spTree>
    <p:extLst>
      <p:ext uri="{BB962C8B-B14F-4D97-AF65-F5344CB8AC3E}">
        <p14:creationId xmlns:p14="http://schemas.microsoft.com/office/powerpoint/2010/main" val="1890135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85530" y="132521"/>
            <a:ext cx="11860696" cy="646331"/>
          </a:xfrm>
          <a:prstGeom prst="rect">
            <a:avLst/>
          </a:prstGeom>
          <a:noFill/>
        </p:spPr>
        <p:txBody>
          <a:bodyPr wrap="square" rtlCol="0">
            <a:spAutoFit/>
          </a:bodyPr>
          <a:lstStyle/>
          <a:p>
            <a:pPr algn="ctr"/>
            <a:r>
              <a:rPr lang="en-US" sz="3600" dirty="0">
                <a:latin typeface="Comic Sans MS" panose="030F0702030302020204" pitchFamily="66" charset="0"/>
              </a:rPr>
              <a:t>REVIEW THE SCIENCE PRACTICES</a:t>
            </a:r>
          </a:p>
        </p:txBody>
      </p:sp>
      <p:sp>
        <p:nvSpPr>
          <p:cNvPr id="3" name="TextBox 2">
            <a:extLst>
              <a:ext uri="{FF2B5EF4-FFF2-40B4-BE49-F238E27FC236}">
                <a16:creationId xmlns:a16="http://schemas.microsoft.com/office/drawing/2014/main" id="{4B2C3967-E41C-406A-9DC6-0928754302F7}"/>
              </a:ext>
            </a:extLst>
          </p:cNvPr>
          <p:cNvSpPr txBox="1"/>
          <p:nvPr/>
        </p:nvSpPr>
        <p:spPr>
          <a:xfrm>
            <a:off x="8154242" y="894665"/>
            <a:ext cx="4215179" cy="1569660"/>
          </a:xfrm>
          <a:prstGeom prst="rect">
            <a:avLst/>
          </a:prstGeom>
          <a:noFill/>
        </p:spPr>
        <p:txBody>
          <a:bodyPr wrap="square" rtlCol="0">
            <a:spAutoFit/>
          </a:bodyPr>
          <a:lstStyle/>
          <a:p>
            <a:r>
              <a:rPr lang="en-US" sz="3200" dirty="0">
                <a:latin typeface="Comic Sans MS" panose="030F0702030302020204" pitchFamily="66" charset="0"/>
              </a:rPr>
              <a:t>Can you do the things listed in the Science Practices?</a:t>
            </a:r>
          </a:p>
        </p:txBody>
      </p:sp>
      <p:pic>
        <p:nvPicPr>
          <p:cNvPr id="5" name="Picture 4">
            <a:extLst>
              <a:ext uri="{FF2B5EF4-FFF2-40B4-BE49-F238E27FC236}">
                <a16:creationId xmlns:a16="http://schemas.microsoft.com/office/drawing/2014/main" id="{30233555-E8C6-4999-8965-C6C484822F6C}"/>
              </a:ext>
            </a:extLst>
          </p:cNvPr>
          <p:cNvPicPr>
            <a:picLocks noChangeAspect="1"/>
          </p:cNvPicPr>
          <p:nvPr/>
        </p:nvPicPr>
        <p:blipFill rotWithShape="1">
          <a:blip r:embed="rId2"/>
          <a:srcRect l="25411" t="22275" r="25112" b="61399"/>
          <a:stretch/>
        </p:blipFill>
        <p:spPr>
          <a:xfrm>
            <a:off x="192354" y="778852"/>
            <a:ext cx="7690809" cy="1426802"/>
          </a:xfrm>
          <a:prstGeom prst="rect">
            <a:avLst/>
          </a:prstGeom>
        </p:spPr>
      </p:pic>
      <p:pic>
        <p:nvPicPr>
          <p:cNvPr id="6" name="Picture 5">
            <a:extLst>
              <a:ext uri="{FF2B5EF4-FFF2-40B4-BE49-F238E27FC236}">
                <a16:creationId xmlns:a16="http://schemas.microsoft.com/office/drawing/2014/main" id="{62C10DCA-8832-4398-A84F-6148D973B525}"/>
              </a:ext>
            </a:extLst>
          </p:cNvPr>
          <p:cNvPicPr>
            <a:picLocks noChangeAspect="1"/>
          </p:cNvPicPr>
          <p:nvPr/>
        </p:nvPicPr>
        <p:blipFill rotWithShape="1">
          <a:blip r:embed="rId3"/>
          <a:srcRect l="25299" t="22672" r="24776" b="24366"/>
          <a:stretch/>
        </p:blipFill>
        <p:spPr>
          <a:xfrm>
            <a:off x="185530" y="2271106"/>
            <a:ext cx="7690808" cy="4586894"/>
          </a:xfrm>
          <a:prstGeom prst="rect">
            <a:avLst/>
          </a:prstGeom>
        </p:spPr>
      </p:pic>
      <p:sp>
        <p:nvSpPr>
          <p:cNvPr id="4" name="Rectangle 3">
            <a:extLst>
              <a:ext uri="{FF2B5EF4-FFF2-40B4-BE49-F238E27FC236}">
                <a16:creationId xmlns:a16="http://schemas.microsoft.com/office/drawing/2014/main" id="{8B6CDE18-3720-47A8-93A2-AA65F01E5631}"/>
              </a:ext>
            </a:extLst>
          </p:cNvPr>
          <p:cNvSpPr/>
          <p:nvPr/>
        </p:nvSpPr>
        <p:spPr>
          <a:xfrm>
            <a:off x="10477107" y="0"/>
            <a:ext cx="1714893" cy="369332"/>
          </a:xfrm>
          <a:prstGeom prst="rect">
            <a:avLst/>
          </a:prstGeom>
        </p:spPr>
        <p:txBody>
          <a:bodyPr wrap="none">
            <a:spAutoFit/>
          </a:bodyPr>
          <a:lstStyle/>
          <a:p>
            <a:r>
              <a:rPr lang="en-US" dirty="0">
                <a:hlinkClick r:id="rId4"/>
              </a:rPr>
              <a:t>FROM 2019 CED</a:t>
            </a:r>
            <a:endParaRPr lang="en-US" dirty="0"/>
          </a:p>
        </p:txBody>
      </p:sp>
    </p:spTree>
    <p:extLst>
      <p:ext uri="{BB962C8B-B14F-4D97-AF65-F5344CB8AC3E}">
        <p14:creationId xmlns:p14="http://schemas.microsoft.com/office/powerpoint/2010/main" val="4207281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9CA51-4742-4CD8-9F49-DB8337402B76}"/>
              </a:ext>
            </a:extLst>
          </p:cNvPr>
          <p:cNvSpPr>
            <a:spLocks noGrp="1"/>
          </p:cNvSpPr>
          <p:nvPr>
            <p:ph idx="1"/>
          </p:nvPr>
        </p:nvSpPr>
        <p:spPr>
          <a:xfrm>
            <a:off x="7122697" y="1051048"/>
            <a:ext cx="5172635" cy="2243070"/>
          </a:xfrm>
        </p:spPr>
        <p:txBody>
          <a:bodyPr>
            <a:normAutofit fontScale="85000" lnSpcReduction="20000"/>
          </a:bodyPr>
          <a:lstStyle/>
          <a:p>
            <a:pPr marL="0" indent="0">
              <a:buNone/>
            </a:pPr>
            <a:r>
              <a:rPr lang="en-US" sz="3600" dirty="0">
                <a:latin typeface="Comic Sans MS" panose="030F0702030302020204" pitchFamily="66" charset="0"/>
              </a:rPr>
              <a:t>Read through the questions again. Jot down some notes here</a:t>
            </a:r>
          </a:p>
          <a:p>
            <a:pPr marL="0" indent="0">
              <a:buNone/>
            </a:pPr>
            <a:r>
              <a:rPr lang="en-US" dirty="0">
                <a:latin typeface="Comic Sans MS" panose="030F0702030302020204" pitchFamily="66" charset="0"/>
              </a:rPr>
              <a:t>What do you know?</a:t>
            </a:r>
            <a:br>
              <a:rPr lang="en-US" dirty="0">
                <a:latin typeface="Comic Sans MS" panose="030F0702030302020204" pitchFamily="66" charset="0"/>
              </a:rPr>
            </a:br>
            <a:r>
              <a:rPr lang="en-US" dirty="0">
                <a:latin typeface="Comic Sans MS" panose="030F0702030302020204" pitchFamily="66" charset="0"/>
              </a:rPr>
              <a:t>What do you want to be sure and include in your answer?</a:t>
            </a:r>
            <a:br>
              <a:rPr lang="en-US" dirty="0">
                <a:latin typeface="Comic Sans MS" panose="030F0702030302020204" pitchFamily="66" charset="0"/>
              </a:rPr>
            </a:br>
            <a:r>
              <a:rPr lang="en-US" dirty="0">
                <a:latin typeface="Comic Sans MS" panose="030F0702030302020204" pitchFamily="66" charset="0"/>
              </a:rPr>
              <a:t>What will help you answer the ?</a:t>
            </a:r>
          </a:p>
          <a:p>
            <a:pPr marL="0" indent="0">
              <a:buNone/>
            </a:pPr>
            <a:endParaRPr lang="en-US" sz="3600" dirty="0">
              <a:latin typeface="Comic Sans MS" panose="030F0702030302020204" pitchFamily="66" charset="0"/>
            </a:endParaRPr>
          </a:p>
          <a:p>
            <a:pPr marL="0" indent="0">
              <a:buNone/>
            </a:pPr>
            <a:endParaRPr lang="en-US" dirty="0"/>
          </a:p>
        </p:txBody>
      </p:sp>
      <p:pic>
        <p:nvPicPr>
          <p:cNvPr id="2" name="Picture 1">
            <a:extLst>
              <a:ext uri="{FF2B5EF4-FFF2-40B4-BE49-F238E27FC236}">
                <a16:creationId xmlns:a16="http://schemas.microsoft.com/office/drawing/2014/main" id="{25EB4669-3234-4700-BCEF-F9B66B141709}"/>
              </a:ext>
            </a:extLst>
          </p:cNvPr>
          <p:cNvPicPr>
            <a:picLocks noChangeAspect="1"/>
          </p:cNvPicPr>
          <p:nvPr/>
        </p:nvPicPr>
        <p:blipFill rotWithShape="1">
          <a:blip r:embed="rId2"/>
          <a:srcRect l="22721" t="27048" r="24228" b="35679"/>
          <a:stretch/>
        </p:blipFill>
        <p:spPr>
          <a:xfrm>
            <a:off x="134468" y="233645"/>
            <a:ext cx="6441142" cy="2544318"/>
          </a:xfrm>
          <a:prstGeom prst="rect">
            <a:avLst/>
          </a:prstGeom>
        </p:spPr>
      </p:pic>
      <p:pic>
        <p:nvPicPr>
          <p:cNvPr id="4" name="Picture 3">
            <a:extLst>
              <a:ext uri="{FF2B5EF4-FFF2-40B4-BE49-F238E27FC236}">
                <a16:creationId xmlns:a16="http://schemas.microsoft.com/office/drawing/2014/main" id="{BE015FFF-7EC5-4D5C-B58A-F3DFDDE8B697}"/>
              </a:ext>
            </a:extLst>
          </p:cNvPr>
          <p:cNvPicPr>
            <a:picLocks noChangeAspect="1"/>
          </p:cNvPicPr>
          <p:nvPr/>
        </p:nvPicPr>
        <p:blipFill rotWithShape="1">
          <a:blip r:embed="rId3"/>
          <a:srcRect l="22610" t="22144" r="21886" b="15466"/>
          <a:stretch/>
        </p:blipFill>
        <p:spPr>
          <a:xfrm>
            <a:off x="134468" y="2796164"/>
            <a:ext cx="6575613" cy="4155603"/>
          </a:xfrm>
          <a:prstGeom prst="rect">
            <a:avLst/>
          </a:prstGeom>
        </p:spPr>
      </p:pic>
      <p:sp>
        <p:nvSpPr>
          <p:cNvPr id="6" name="Rectangle 5">
            <a:extLst>
              <a:ext uri="{FF2B5EF4-FFF2-40B4-BE49-F238E27FC236}">
                <a16:creationId xmlns:a16="http://schemas.microsoft.com/office/drawing/2014/main" id="{56BF8CC3-B24B-4E16-BEEF-52C61B84D635}"/>
              </a:ext>
            </a:extLst>
          </p:cNvPr>
          <p:cNvSpPr/>
          <p:nvPr/>
        </p:nvSpPr>
        <p:spPr>
          <a:xfrm>
            <a:off x="7861464" y="3586337"/>
            <a:ext cx="4007223" cy="2585323"/>
          </a:xfrm>
          <a:prstGeom prst="rect">
            <a:avLst/>
          </a:prstGeom>
        </p:spPr>
        <p:txBody>
          <a:bodyPr wrap="square">
            <a:spAutoFit/>
          </a:bodyPr>
          <a:lstStyle/>
          <a:p>
            <a:r>
              <a:rPr lang="en-US" sz="3600" dirty="0">
                <a:latin typeface="Comic Sans MS" panose="030F0702030302020204" pitchFamily="66" charset="0"/>
              </a:rPr>
              <a:t>BUT REMEMBER Only answers written HERE can earn points!</a:t>
            </a:r>
          </a:p>
          <a:p>
            <a:endParaRPr lang="en-US" dirty="0">
              <a:latin typeface="Comic Sans MS" panose="030F0702030302020204" pitchFamily="66" charset="0"/>
            </a:endParaRPr>
          </a:p>
        </p:txBody>
      </p:sp>
      <p:sp>
        <p:nvSpPr>
          <p:cNvPr id="7" name="Arrow: Left 6">
            <a:extLst>
              <a:ext uri="{FF2B5EF4-FFF2-40B4-BE49-F238E27FC236}">
                <a16:creationId xmlns:a16="http://schemas.microsoft.com/office/drawing/2014/main" id="{277B2CEA-5FF5-4E77-86BA-90F88578E1D0}"/>
              </a:ext>
            </a:extLst>
          </p:cNvPr>
          <p:cNvSpPr/>
          <p:nvPr/>
        </p:nvSpPr>
        <p:spPr>
          <a:xfrm>
            <a:off x="6710081" y="379207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9AD1B3B-C806-43BD-83B6-2945E069A724}"/>
              </a:ext>
            </a:extLst>
          </p:cNvPr>
          <p:cNvSpPr/>
          <p:nvPr/>
        </p:nvSpPr>
        <p:spPr>
          <a:xfrm>
            <a:off x="6332704" y="6171660"/>
            <a:ext cx="5859296" cy="646331"/>
          </a:xfrm>
          <a:prstGeom prst="rect">
            <a:avLst/>
          </a:prstGeom>
        </p:spPr>
        <p:txBody>
          <a:bodyPr wrap="none">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
        <p:nvSpPr>
          <p:cNvPr id="5" name="Arrow: Left 4">
            <a:extLst>
              <a:ext uri="{FF2B5EF4-FFF2-40B4-BE49-F238E27FC236}">
                <a16:creationId xmlns:a16="http://schemas.microsoft.com/office/drawing/2014/main" id="{FC0DC8A7-AAD2-4698-AA89-7E38BC51D266}"/>
              </a:ext>
            </a:extLst>
          </p:cNvPr>
          <p:cNvSpPr/>
          <p:nvPr/>
        </p:nvSpPr>
        <p:spPr>
          <a:xfrm>
            <a:off x="6154269" y="878190"/>
            <a:ext cx="84268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B504DDF-139A-4B9B-9F85-FACBEF3D2296}"/>
              </a:ext>
            </a:extLst>
          </p:cNvPr>
          <p:cNvSpPr/>
          <p:nvPr/>
        </p:nvSpPr>
        <p:spPr>
          <a:xfrm>
            <a:off x="-1" y="0"/>
            <a:ext cx="6096000" cy="215444"/>
          </a:xfrm>
          <a:prstGeom prst="rect">
            <a:avLst/>
          </a:prstGeom>
        </p:spPr>
        <p:txBody>
          <a:bodyPr>
            <a:spAutoFit/>
          </a:bodyPr>
          <a:lstStyle/>
          <a:p>
            <a:r>
              <a:rPr lang="en-US" sz="800" dirty="0">
                <a:latin typeface="Comic Sans MS" panose="030F0702030302020204" pitchFamily="66" charset="0"/>
                <a:hlinkClick r:id="rId4"/>
              </a:rPr>
              <a:t>https://secure-media.collegeboard.org/digitalServices/pdf/ap/apcentral/ap13_frq_biology.pdf</a:t>
            </a:r>
            <a:endParaRPr lang="en-US" sz="800" dirty="0">
              <a:latin typeface="Comic Sans MS" panose="030F0702030302020204" pitchFamily="66" charset="0"/>
            </a:endParaRPr>
          </a:p>
        </p:txBody>
      </p:sp>
      <p:sp>
        <p:nvSpPr>
          <p:cNvPr id="11" name="TextBox 10">
            <a:extLst>
              <a:ext uri="{FF2B5EF4-FFF2-40B4-BE49-F238E27FC236}">
                <a16:creationId xmlns:a16="http://schemas.microsoft.com/office/drawing/2014/main" id="{9AE24155-9C58-472A-A5CB-93ED8585E2FC}"/>
              </a:ext>
            </a:extLst>
          </p:cNvPr>
          <p:cNvSpPr txBox="1"/>
          <p:nvPr/>
        </p:nvSpPr>
        <p:spPr>
          <a:xfrm>
            <a:off x="5427545" y="340406"/>
            <a:ext cx="6441142" cy="461665"/>
          </a:xfrm>
          <a:prstGeom prst="rect">
            <a:avLst/>
          </a:prstGeom>
          <a:noFill/>
        </p:spPr>
        <p:txBody>
          <a:bodyPr wrap="square">
            <a:spAutoFit/>
          </a:bodyPr>
          <a:lstStyle/>
          <a:p>
            <a:r>
              <a:rPr lang="en-US" sz="2400" dirty="0">
                <a:solidFill>
                  <a:srgbClr val="FF0000"/>
                </a:solidFill>
                <a:latin typeface="Comic Sans MS" panose="030F0702030302020204" pitchFamily="66" charset="0"/>
              </a:rPr>
              <a:t>If you are taking the in person/paper exam</a:t>
            </a:r>
          </a:p>
        </p:txBody>
      </p:sp>
    </p:spTree>
    <p:extLst>
      <p:ext uri="{BB962C8B-B14F-4D97-AF65-F5344CB8AC3E}">
        <p14:creationId xmlns:p14="http://schemas.microsoft.com/office/powerpoint/2010/main" val="2580971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008F3E-2FCF-49B1-A456-8C4FA4D3793D}"/>
              </a:ext>
            </a:extLst>
          </p:cNvPr>
          <p:cNvPicPr>
            <a:picLocks noChangeAspect="1"/>
          </p:cNvPicPr>
          <p:nvPr/>
        </p:nvPicPr>
        <p:blipFill rotWithShape="1">
          <a:blip r:embed="rId2"/>
          <a:srcRect l="24674" t="18342" r="29456" b="7613"/>
          <a:stretch/>
        </p:blipFill>
        <p:spPr>
          <a:xfrm>
            <a:off x="2120347" y="0"/>
            <a:ext cx="7553740" cy="6855644"/>
          </a:xfrm>
          <a:prstGeom prst="rect">
            <a:avLst/>
          </a:prstGeom>
        </p:spPr>
      </p:pic>
      <p:sp>
        <p:nvSpPr>
          <p:cNvPr id="5" name="Rectangle 4">
            <a:extLst>
              <a:ext uri="{FF2B5EF4-FFF2-40B4-BE49-F238E27FC236}">
                <a16:creationId xmlns:a16="http://schemas.microsoft.com/office/drawing/2014/main" id="{013AA74C-28E0-499F-9816-4F3D7B6B57EF}"/>
              </a:ext>
            </a:extLst>
          </p:cNvPr>
          <p:cNvSpPr/>
          <p:nvPr/>
        </p:nvSpPr>
        <p:spPr>
          <a:xfrm>
            <a:off x="10477107" y="0"/>
            <a:ext cx="1714893" cy="369332"/>
          </a:xfrm>
          <a:prstGeom prst="rect">
            <a:avLst/>
          </a:prstGeom>
        </p:spPr>
        <p:txBody>
          <a:bodyPr wrap="none">
            <a:spAutoFit/>
          </a:bodyPr>
          <a:lstStyle/>
          <a:p>
            <a:r>
              <a:rPr lang="en-US" dirty="0">
                <a:hlinkClick r:id="rId3"/>
              </a:rPr>
              <a:t>FROM 2019 CED</a:t>
            </a:r>
            <a:endParaRPr lang="en-US" dirty="0"/>
          </a:p>
        </p:txBody>
      </p:sp>
    </p:spTree>
    <p:extLst>
      <p:ext uri="{BB962C8B-B14F-4D97-AF65-F5344CB8AC3E}">
        <p14:creationId xmlns:p14="http://schemas.microsoft.com/office/powerpoint/2010/main" val="2816321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3AA74C-28E0-499F-9816-4F3D7B6B57EF}"/>
              </a:ext>
            </a:extLst>
          </p:cNvPr>
          <p:cNvSpPr/>
          <p:nvPr/>
        </p:nvSpPr>
        <p:spPr>
          <a:xfrm>
            <a:off x="10477107" y="0"/>
            <a:ext cx="1714893" cy="369332"/>
          </a:xfrm>
          <a:prstGeom prst="rect">
            <a:avLst/>
          </a:prstGeom>
        </p:spPr>
        <p:txBody>
          <a:bodyPr wrap="none">
            <a:spAutoFit/>
          </a:bodyPr>
          <a:lstStyle/>
          <a:p>
            <a:r>
              <a:rPr lang="en-US" dirty="0">
                <a:hlinkClick r:id="rId2"/>
              </a:rPr>
              <a:t>FROM 2019 CED</a:t>
            </a:r>
            <a:endParaRPr lang="en-US" dirty="0"/>
          </a:p>
        </p:txBody>
      </p:sp>
      <p:pic>
        <p:nvPicPr>
          <p:cNvPr id="2" name="Picture 1">
            <a:extLst>
              <a:ext uri="{FF2B5EF4-FFF2-40B4-BE49-F238E27FC236}">
                <a16:creationId xmlns:a16="http://schemas.microsoft.com/office/drawing/2014/main" id="{43D82A16-AD05-4AEB-8E5E-2D7830EADDB3}"/>
              </a:ext>
            </a:extLst>
          </p:cNvPr>
          <p:cNvPicPr>
            <a:picLocks noChangeAspect="1"/>
          </p:cNvPicPr>
          <p:nvPr/>
        </p:nvPicPr>
        <p:blipFill rotWithShape="1">
          <a:blip r:embed="rId3"/>
          <a:srcRect l="20000" t="55268" r="43914" b="30812"/>
          <a:stretch/>
        </p:blipFill>
        <p:spPr>
          <a:xfrm>
            <a:off x="1040294" y="1274395"/>
            <a:ext cx="6589499" cy="1429047"/>
          </a:xfrm>
          <a:prstGeom prst="rect">
            <a:avLst/>
          </a:prstGeom>
        </p:spPr>
      </p:pic>
      <p:pic>
        <p:nvPicPr>
          <p:cNvPr id="6" name="Picture 5">
            <a:extLst>
              <a:ext uri="{FF2B5EF4-FFF2-40B4-BE49-F238E27FC236}">
                <a16:creationId xmlns:a16="http://schemas.microsoft.com/office/drawing/2014/main" id="{B527B125-F7F4-46BA-9FD3-3AAD3F958419}"/>
              </a:ext>
            </a:extLst>
          </p:cNvPr>
          <p:cNvPicPr>
            <a:picLocks noChangeAspect="1"/>
          </p:cNvPicPr>
          <p:nvPr/>
        </p:nvPicPr>
        <p:blipFill rotWithShape="1">
          <a:blip r:embed="rId3"/>
          <a:srcRect l="23967" t="16602" r="32990" b="74492"/>
          <a:stretch/>
        </p:blipFill>
        <p:spPr>
          <a:xfrm>
            <a:off x="881269" y="384907"/>
            <a:ext cx="8541027" cy="993545"/>
          </a:xfrm>
          <a:prstGeom prst="rect">
            <a:avLst/>
          </a:prstGeom>
        </p:spPr>
      </p:pic>
      <p:pic>
        <p:nvPicPr>
          <p:cNvPr id="3" name="Picture 2">
            <a:extLst>
              <a:ext uri="{FF2B5EF4-FFF2-40B4-BE49-F238E27FC236}">
                <a16:creationId xmlns:a16="http://schemas.microsoft.com/office/drawing/2014/main" id="{A8BDCD38-811B-492F-8DBA-82C71468CB3C}"/>
              </a:ext>
            </a:extLst>
          </p:cNvPr>
          <p:cNvPicPr>
            <a:picLocks noChangeAspect="1"/>
          </p:cNvPicPr>
          <p:nvPr/>
        </p:nvPicPr>
        <p:blipFill rotWithShape="1">
          <a:blip r:embed="rId4"/>
          <a:srcRect l="20435" t="28782" r="36087" b="45505"/>
          <a:stretch/>
        </p:blipFill>
        <p:spPr>
          <a:xfrm>
            <a:off x="1159564" y="3231047"/>
            <a:ext cx="8105748" cy="2695161"/>
          </a:xfrm>
          <a:prstGeom prst="rect">
            <a:avLst/>
          </a:prstGeom>
        </p:spPr>
      </p:pic>
    </p:spTree>
    <p:extLst>
      <p:ext uri="{BB962C8B-B14F-4D97-AF65-F5344CB8AC3E}">
        <p14:creationId xmlns:p14="http://schemas.microsoft.com/office/powerpoint/2010/main" val="3667643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3AA74C-28E0-499F-9816-4F3D7B6B57EF}"/>
              </a:ext>
            </a:extLst>
          </p:cNvPr>
          <p:cNvSpPr/>
          <p:nvPr/>
        </p:nvSpPr>
        <p:spPr>
          <a:xfrm>
            <a:off x="10477107" y="0"/>
            <a:ext cx="1714893" cy="369332"/>
          </a:xfrm>
          <a:prstGeom prst="rect">
            <a:avLst/>
          </a:prstGeom>
        </p:spPr>
        <p:txBody>
          <a:bodyPr wrap="none">
            <a:spAutoFit/>
          </a:bodyPr>
          <a:lstStyle/>
          <a:p>
            <a:r>
              <a:rPr lang="en-US" dirty="0">
                <a:hlinkClick r:id="rId2"/>
              </a:rPr>
              <a:t>FROM 2019 CED</a:t>
            </a:r>
            <a:endParaRPr lang="en-US" dirty="0"/>
          </a:p>
        </p:txBody>
      </p:sp>
      <p:pic>
        <p:nvPicPr>
          <p:cNvPr id="2" name="Picture 1">
            <a:extLst>
              <a:ext uri="{FF2B5EF4-FFF2-40B4-BE49-F238E27FC236}">
                <a16:creationId xmlns:a16="http://schemas.microsoft.com/office/drawing/2014/main" id="{BAD4CFDB-30B6-449E-B355-C6BC47968019}"/>
              </a:ext>
            </a:extLst>
          </p:cNvPr>
          <p:cNvPicPr>
            <a:picLocks noChangeAspect="1"/>
          </p:cNvPicPr>
          <p:nvPr/>
        </p:nvPicPr>
        <p:blipFill rotWithShape="1">
          <a:blip r:embed="rId3"/>
          <a:srcRect l="20978" t="27235" r="35109" b="13606"/>
          <a:stretch/>
        </p:blipFill>
        <p:spPr>
          <a:xfrm>
            <a:off x="596349" y="181785"/>
            <a:ext cx="9263456" cy="6494430"/>
          </a:xfrm>
          <a:prstGeom prst="rect">
            <a:avLst/>
          </a:prstGeom>
        </p:spPr>
      </p:pic>
    </p:spTree>
    <p:extLst>
      <p:ext uri="{BB962C8B-B14F-4D97-AF65-F5344CB8AC3E}">
        <p14:creationId xmlns:p14="http://schemas.microsoft.com/office/powerpoint/2010/main" val="19037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61D5EB-C98C-4F39-8A34-9AD6882B4AE7}"/>
              </a:ext>
            </a:extLst>
          </p:cNvPr>
          <p:cNvPicPr>
            <a:picLocks noChangeAspect="1"/>
          </p:cNvPicPr>
          <p:nvPr/>
        </p:nvPicPr>
        <p:blipFill rotWithShape="1">
          <a:blip r:embed="rId2"/>
          <a:srcRect l="41196" t="63968" r="42174" b="11286"/>
          <a:stretch/>
        </p:blipFill>
        <p:spPr>
          <a:xfrm>
            <a:off x="554285" y="3189028"/>
            <a:ext cx="1773555" cy="1483758"/>
          </a:xfrm>
          <a:prstGeom prst="rect">
            <a:avLst/>
          </a:prstGeom>
        </p:spPr>
      </p:pic>
      <p:sp>
        <p:nvSpPr>
          <p:cNvPr id="9" name="TextBox 8">
            <a:extLst>
              <a:ext uri="{FF2B5EF4-FFF2-40B4-BE49-F238E27FC236}">
                <a16:creationId xmlns:a16="http://schemas.microsoft.com/office/drawing/2014/main" id="{47066A57-7DFB-49D1-8024-51E0D8F524C3}"/>
              </a:ext>
            </a:extLst>
          </p:cNvPr>
          <p:cNvSpPr txBox="1"/>
          <p:nvPr/>
        </p:nvSpPr>
        <p:spPr>
          <a:xfrm>
            <a:off x="294686" y="4672786"/>
            <a:ext cx="1204308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omic Sans MS" panose="030F0702030302020204" pitchFamily="66" charset="0"/>
              </a:rPr>
              <a:t>Draw/Interpret CLADOGRAMS</a:t>
            </a:r>
          </a:p>
          <a:p>
            <a:pPr marL="457200" indent="-457200">
              <a:buFont typeface="Arial" panose="020B0604020202020204" pitchFamily="34" charset="0"/>
              <a:buChar char="•"/>
            </a:pPr>
            <a:r>
              <a:rPr lang="en-US" sz="2800" dirty="0">
                <a:latin typeface="Comic Sans MS" panose="030F0702030302020204" pitchFamily="66" charset="0"/>
              </a:rPr>
              <a:t>Analyze PEDIGREES to predict inheritance patterns</a:t>
            </a:r>
          </a:p>
          <a:p>
            <a:pPr marL="457200" indent="-457200">
              <a:buFont typeface="Arial" panose="020B0604020202020204" pitchFamily="34" charset="0"/>
              <a:buChar char="•"/>
            </a:pPr>
            <a:r>
              <a:rPr lang="en-US" sz="2800" dirty="0">
                <a:latin typeface="Comic Sans MS" panose="030F0702030302020204" pitchFamily="66" charset="0"/>
              </a:rPr>
              <a:t>HYPOTONIC/HYPERTONIC relationships in real world situations</a:t>
            </a:r>
          </a:p>
          <a:p>
            <a:pPr marL="457200" indent="-457200">
              <a:buFont typeface="Arial" panose="020B0604020202020204" pitchFamily="34" charset="0"/>
              <a:buChar char="•"/>
            </a:pPr>
            <a:r>
              <a:rPr lang="en-US" sz="2800" dirty="0">
                <a:latin typeface="Comic Sans MS" panose="030F0702030302020204" pitchFamily="66" charset="0"/>
              </a:rPr>
              <a:t>EVOLUTION, EVOLUTION, EVOLUTION!</a:t>
            </a:r>
          </a:p>
        </p:txBody>
      </p:sp>
      <p:sp>
        <p:nvSpPr>
          <p:cNvPr id="10" name="TextBox 9">
            <a:extLst>
              <a:ext uri="{FF2B5EF4-FFF2-40B4-BE49-F238E27FC236}">
                <a16:creationId xmlns:a16="http://schemas.microsoft.com/office/drawing/2014/main" id="{DEBA79BA-052C-4C94-9764-74B8E244AF71}"/>
              </a:ext>
            </a:extLst>
          </p:cNvPr>
          <p:cNvSpPr txBox="1"/>
          <p:nvPr/>
        </p:nvSpPr>
        <p:spPr>
          <a:xfrm>
            <a:off x="129535" y="914917"/>
            <a:ext cx="11932929" cy="2246769"/>
          </a:xfrm>
          <a:prstGeom prst="rect">
            <a:avLst/>
          </a:prstGeom>
          <a:noFill/>
        </p:spPr>
        <p:txBody>
          <a:bodyPr wrap="square" rtlCol="0">
            <a:spAutoFit/>
          </a:bodyPr>
          <a:lstStyle/>
          <a:p>
            <a:r>
              <a:rPr lang="en-US" sz="2800" dirty="0">
                <a:solidFill>
                  <a:srgbClr val="FF0000"/>
                </a:solidFill>
                <a:latin typeface="Comic Sans MS" panose="030F0702030302020204" pitchFamily="66" charset="0"/>
              </a:rPr>
              <a:t>I DON’T CLAIM ANY INSIDER INFO BUT JUST BASED ON MY PAST EXPERIENCE AS AN AP BIOLOGY TEACHER, I BELIEVE THE FOLLOWING TOPICS HAVE APPEARED MORE THAN FREQUENTLY ON PAST AP EXAMS </a:t>
            </a:r>
            <a:r>
              <a:rPr lang="en-US" sz="2800" i="1" u="sng" dirty="0">
                <a:solidFill>
                  <a:srgbClr val="FF0000"/>
                </a:solidFill>
                <a:latin typeface="Comic Sans MS" panose="030F0702030302020204" pitchFamily="66" charset="0"/>
              </a:rPr>
              <a:t>AND</a:t>
            </a:r>
            <a:r>
              <a:rPr lang="en-US" sz="2800" dirty="0">
                <a:solidFill>
                  <a:srgbClr val="FF0000"/>
                </a:solidFill>
                <a:latin typeface="Comic Sans MS" panose="030F0702030302020204" pitchFamily="66" charset="0"/>
              </a:rPr>
              <a:t> ARE ALSO REPRESENTED IN THE 2019 CED SAMPLE QUESTIONS </a:t>
            </a:r>
          </a:p>
        </p:txBody>
      </p:sp>
      <p:sp>
        <p:nvSpPr>
          <p:cNvPr id="11" name="TextBox 10">
            <a:extLst>
              <a:ext uri="{FF2B5EF4-FFF2-40B4-BE49-F238E27FC236}">
                <a16:creationId xmlns:a16="http://schemas.microsoft.com/office/drawing/2014/main" id="{E551D7CC-C1E9-4EE8-9DC0-5220AF5401D6}"/>
              </a:ext>
            </a:extLst>
          </p:cNvPr>
          <p:cNvSpPr txBox="1"/>
          <p:nvPr/>
        </p:nvSpPr>
        <p:spPr>
          <a:xfrm>
            <a:off x="294686" y="267675"/>
            <a:ext cx="8260595"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WHAT COULD BE ON THE EXAM???????</a:t>
            </a:r>
          </a:p>
        </p:txBody>
      </p:sp>
      <p:pic>
        <p:nvPicPr>
          <p:cNvPr id="6" name="Picture 5">
            <a:extLst>
              <a:ext uri="{FF2B5EF4-FFF2-40B4-BE49-F238E27FC236}">
                <a16:creationId xmlns:a16="http://schemas.microsoft.com/office/drawing/2014/main" id="{E644F503-4469-4163-9A49-6AFF65031CBA}"/>
              </a:ext>
            </a:extLst>
          </p:cNvPr>
          <p:cNvPicPr>
            <a:picLocks noChangeAspect="1"/>
          </p:cNvPicPr>
          <p:nvPr/>
        </p:nvPicPr>
        <p:blipFill rotWithShape="1">
          <a:blip r:embed="rId3"/>
          <a:srcRect l="30326" t="31302" r="41957" b="47052"/>
          <a:stretch/>
        </p:blipFill>
        <p:spPr>
          <a:xfrm>
            <a:off x="2822692" y="3078620"/>
            <a:ext cx="3379304" cy="1483758"/>
          </a:xfrm>
          <a:prstGeom prst="rect">
            <a:avLst/>
          </a:prstGeom>
        </p:spPr>
      </p:pic>
      <p:sp>
        <p:nvSpPr>
          <p:cNvPr id="3" name="Rectangle 2">
            <a:extLst>
              <a:ext uri="{FF2B5EF4-FFF2-40B4-BE49-F238E27FC236}">
                <a16:creationId xmlns:a16="http://schemas.microsoft.com/office/drawing/2014/main" id="{940E5456-19BB-4276-88BE-72B406C2FE91}"/>
              </a:ext>
            </a:extLst>
          </p:cNvPr>
          <p:cNvSpPr/>
          <p:nvPr/>
        </p:nvSpPr>
        <p:spPr>
          <a:xfrm>
            <a:off x="101344" y="6488668"/>
            <a:ext cx="8647280" cy="369332"/>
          </a:xfrm>
          <a:prstGeom prst="rect">
            <a:avLst/>
          </a:prstGeom>
        </p:spPr>
        <p:txBody>
          <a:bodyPr wrap="square">
            <a:spAutoFit/>
          </a:bodyPr>
          <a:lstStyle/>
          <a:p>
            <a:r>
              <a:rPr lang="en-US" dirty="0">
                <a:solidFill>
                  <a:srgbClr val="FF0000"/>
                </a:solidFill>
                <a:latin typeface="Comic Sans MS" panose="030F0702030302020204" pitchFamily="66" charset="0"/>
              </a:rPr>
              <a:t>NOTE: Images are NOT from SECURE TEST QUESTIONS</a:t>
            </a:r>
          </a:p>
        </p:txBody>
      </p:sp>
      <p:pic>
        <p:nvPicPr>
          <p:cNvPr id="1026" name="Picture 2">
            <a:extLst>
              <a:ext uri="{FF2B5EF4-FFF2-40B4-BE49-F238E27FC236}">
                <a16:creationId xmlns:a16="http://schemas.microsoft.com/office/drawing/2014/main" id="{6348A7C5-146C-45AD-AAB7-8F3AD1EC23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640" t="8214" r="36642" b="27826"/>
          <a:stretch/>
        </p:blipFill>
        <p:spPr bwMode="auto">
          <a:xfrm>
            <a:off x="6839105" y="2839370"/>
            <a:ext cx="1427674" cy="17587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B179672-D969-4ED0-AF1D-EF66661D6059}"/>
              </a:ext>
            </a:extLst>
          </p:cNvPr>
          <p:cNvSpPr/>
          <p:nvPr/>
        </p:nvSpPr>
        <p:spPr>
          <a:xfrm>
            <a:off x="3544685" y="21454"/>
            <a:ext cx="6096000" cy="246221"/>
          </a:xfrm>
          <a:prstGeom prst="rect">
            <a:avLst/>
          </a:prstGeom>
        </p:spPr>
        <p:txBody>
          <a:bodyPr>
            <a:spAutoFit/>
          </a:bodyPr>
          <a:lstStyle/>
          <a:p>
            <a:r>
              <a:rPr lang="en-US" sz="1000" dirty="0">
                <a:latin typeface="Arial" panose="020B0604020202020204" pitchFamily="34" charset="0"/>
                <a:cs typeface="Arial" panose="020B0604020202020204" pitchFamily="34" charset="0"/>
                <a:hlinkClick r:id="rId5"/>
              </a:rPr>
              <a:t>http://classconnection.s3.amazonaws.com/544/flashcards/666544/png/osmosis1315238070090.png</a:t>
            </a:r>
            <a:endParaRPr lang="en-US" sz="1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14F2E4-DFE0-4049-B45C-DE29F33DFAA6}"/>
              </a:ext>
            </a:extLst>
          </p:cNvPr>
          <p:cNvSpPr/>
          <p:nvPr/>
        </p:nvSpPr>
        <p:spPr>
          <a:xfrm>
            <a:off x="1441062" y="7841"/>
            <a:ext cx="3189027" cy="276999"/>
          </a:xfrm>
          <a:prstGeom prst="rect">
            <a:avLst/>
          </a:prstGeom>
        </p:spPr>
        <p:txBody>
          <a:bodyPr wrap="square">
            <a:spAutoFit/>
          </a:bodyPr>
          <a:lstStyle/>
          <a:p>
            <a:r>
              <a:rPr lang="en-US" sz="1200" dirty="0">
                <a:solidFill>
                  <a:srgbClr val="0070C0"/>
                </a:solidFill>
              </a:rPr>
              <a:t>2019 AP BIO CED</a:t>
            </a:r>
          </a:p>
        </p:txBody>
      </p:sp>
      <p:pic>
        <p:nvPicPr>
          <p:cNvPr id="8" name="Picture 7">
            <a:extLst>
              <a:ext uri="{FF2B5EF4-FFF2-40B4-BE49-F238E27FC236}">
                <a16:creationId xmlns:a16="http://schemas.microsoft.com/office/drawing/2014/main" id="{D64EF2B3-06F9-4329-9CE7-34CE8C2E7BE0}"/>
              </a:ext>
            </a:extLst>
          </p:cNvPr>
          <p:cNvPicPr>
            <a:picLocks noChangeAspect="1"/>
          </p:cNvPicPr>
          <p:nvPr/>
        </p:nvPicPr>
        <p:blipFill rotWithShape="1">
          <a:blip r:embed="rId6">
            <a:extLst>
              <a:ext uri="{28A0092B-C50C-407E-A947-70E740481C1C}">
                <a14:useLocalDpi xmlns:a14="http://schemas.microsoft.com/office/drawing/2010/main" val="0"/>
              </a:ext>
            </a:extLst>
          </a:blip>
          <a:srcRect t="8149" r="-1432"/>
          <a:stretch/>
        </p:blipFill>
        <p:spPr>
          <a:xfrm>
            <a:off x="8761631" y="2985528"/>
            <a:ext cx="3171298" cy="1466442"/>
          </a:xfrm>
          <a:prstGeom prst="rect">
            <a:avLst/>
          </a:prstGeom>
        </p:spPr>
      </p:pic>
      <p:sp>
        <p:nvSpPr>
          <p:cNvPr id="12" name="Rectangle 11">
            <a:extLst>
              <a:ext uri="{FF2B5EF4-FFF2-40B4-BE49-F238E27FC236}">
                <a16:creationId xmlns:a16="http://schemas.microsoft.com/office/drawing/2014/main" id="{CFF333F3-AC70-4BDD-B859-99770F6FA0B7}"/>
              </a:ext>
            </a:extLst>
          </p:cNvPr>
          <p:cNvSpPr/>
          <p:nvPr/>
        </p:nvSpPr>
        <p:spPr>
          <a:xfrm>
            <a:off x="9640685" y="-15121"/>
            <a:ext cx="2585964" cy="246221"/>
          </a:xfrm>
          <a:prstGeom prst="rect">
            <a:avLst/>
          </a:prstGeom>
        </p:spPr>
        <p:txBody>
          <a:bodyPr wrap="none">
            <a:spAutoFit/>
          </a:bodyPr>
          <a:lstStyle/>
          <a:p>
            <a:r>
              <a:rPr lang="en-US" sz="1000" dirty="0">
                <a:hlinkClick r:id="rId7"/>
              </a:rPr>
              <a:t>https://ucmp.berkeley.edu/fosrec/Filson.html</a:t>
            </a:r>
            <a:endParaRPr lang="en-US" sz="1000" dirty="0"/>
          </a:p>
        </p:txBody>
      </p:sp>
    </p:spTree>
    <p:extLst>
      <p:ext uri="{BB962C8B-B14F-4D97-AF65-F5344CB8AC3E}">
        <p14:creationId xmlns:p14="http://schemas.microsoft.com/office/powerpoint/2010/main" val="2820789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6624C-537A-412C-9240-C2B3BA24962E}"/>
              </a:ext>
            </a:extLst>
          </p:cNvPr>
          <p:cNvSpPr/>
          <p:nvPr/>
        </p:nvSpPr>
        <p:spPr>
          <a:xfrm>
            <a:off x="145773" y="6581001"/>
            <a:ext cx="11900453" cy="276999"/>
          </a:xfrm>
          <a:prstGeom prst="rect">
            <a:avLst/>
          </a:prstGeom>
        </p:spPr>
        <p:txBody>
          <a:bodyPr wrap="square">
            <a:spAutoFit/>
          </a:bodyPr>
          <a:lstStyle/>
          <a:p>
            <a:r>
              <a:rPr lang="en-US" sz="1200" dirty="0">
                <a:solidFill>
                  <a:srgbClr val="7030A0"/>
                </a:solidFill>
                <a:hlinkClick r:id="rId2">
                  <a:extLst>
                    <a:ext uri="{A12FA001-AC4F-418D-AE19-62706E023703}">
                      <ahyp:hlinkClr xmlns:ahyp="http://schemas.microsoft.com/office/drawing/2018/hyperlinkcolor" val="tx"/>
                    </a:ext>
                  </a:extLst>
                </a:hlinkClick>
              </a:rPr>
              <a:t>https://4.bp.blogspot.com/-c4S-oBYcfyw/VxubmHJk7OI/AAAAAAACGeQ/gHyZ8_XMkM8D_GApOHirX5w6GqUQ_yduwCLcB/s1600/tyrion-meme-final.jpg</a:t>
            </a:r>
            <a:endParaRPr lang="en-US" sz="1200" dirty="0">
              <a:solidFill>
                <a:srgbClr val="7030A0"/>
              </a:solidFill>
            </a:endParaRPr>
          </a:p>
        </p:txBody>
      </p:sp>
      <p:pic>
        <p:nvPicPr>
          <p:cNvPr id="6146" name="Picture 2">
            <a:extLst>
              <a:ext uri="{FF2B5EF4-FFF2-40B4-BE49-F238E27FC236}">
                <a16:creationId xmlns:a16="http://schemas.microsoft.com/office/drawing/2014/main" id="{F5A7AEAD-585B-4E50-926A-4C010FDF6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583" y="2327282"/>
            <a:ext cx="6417170" cy="43115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A6E683-56C4-4798-B191-35A053DD4378}"/>
              </a:ext>
            </a:extLst>
          </p:cNvPr>
          <p:cNvSpPr txBox="1"/>
          <p:nvPr/>
        </p:nvSpPr>
        <p:spPr>
          <a:xfrm>
            <a:off x="145773" y="94129"/>
            <a:ext cx="11900453" cy="1938992"/>
          </a:xfrm>
          <a:prstGeom prst="rect">
            <a:avLst/>
          </a:prstGeom>
          <a:noFill/>
        </p:spPr>
        <p:txBody>
          <a:bodyPr wrap="square" rtlCol="0">
            <a:spAutoFit/>
          </a:bodyPr>
          <a:lstStyle/>
          <a:p>
            <a:r>
              <a:rPr lang="en-US" sz="3600" dirty="0">
                <a:latin typeface="Comic Sans MS" panose="030F0702030302020204" pitchFamily="66" charset="0"/>
              </a:rPr>
              <a:t>START STUDYING EARLY!</a:t>
            </a:r>
            <a:br>
              <a:rPr lang="en-US" sz="3600" dirty="0">
                <a:latin typeface="Comic Sans MS" panose="030F0702030302020204" pitchFamily="66" charset="0"/>
              </a:rPr>
            </a:br>
            <a:r>
              <a:rPr lang="en-US" sz="2800" dirty="0">
                <a:latin typeface="Comic Sans MS" panose="030F0702030302020204" pitchFamily="66" charset="0"/>
              </a:rPr>
              <a:t>This is not a test where cramming a couple of days before works!</a:t>
            </a:r>
          </a:p>
          <a:p>
            <a:endParaRPr lang="en-US" sz="2800" dirty="0">
              <a:latin typeface="Comic Sans MS" panose="030F0702030302020204" pitchFamily="66" charset="0"/>
            </a:endParaRPr>
          </a:p>
          <a:p>
            <a:r>
              <a:rPr lang="en-US" sz="2800" dirty="0">
                <a:latin typeface="Comic Sans MS" panose="030F0702030302020204" pitchFamily="66" charset="0"/>
              </a:rPr>
              <a:t>MAKE A STUDY PLAN IF YOU ARE TAKING MULTIPLE AP EXAMS!</a:t>
            </a:r>
          </a:p>
        </p:txBody>
      </p:sp>
    </p:spTree>
    <p:extLst>
      <p:ext uri="{BB962C8B-B14F-4D97-AF65-F5344CB8AC3E}">
        <p14:creationId xmlns:p14="http://schemas.microsoft.com/office/powerpoint/2010/main" val="4244094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6624C-537A-412C-9240-C2B3BA24962E}"/>
              </a:ext>
            </a:extLst>
          </p:cNvPr>
          <p:cNvSpPr/>
          <p:nvPr/>
        </p:nvSpPr>
        <p:spPr>
          <a:xfrm>
            <a:off x="145773" y="6581001"/>
            <a:ext cx="11900453" cy="276999"/>
          </a:xfrm>
          <a:prstGeom prst="rect">
            <a:avLst/>
          </a:prstGeom>
        </p:spPr>
        <p:txBody>
          <a:bodyPr wrap="square">
            <a:spAutoFit/>
          </a:bodyPr>
          <a:lstStyle/>
          <a:p>
            <a:r>
              <a:rPr lang="en-US" sz="1200" dirty="0">
                <a:hlinkClick r:id="rId3"/>
              </a:rPr>
              <a:t>https://i.pinimg.com/736x/f3/7a/0c/f37a0c58955aebc2aabb434d24c98354--broadway-quotes-movie-quotes.jpg</a:t>
            </a:r>
            <a:endParaRPr lang="en-US" sz="1200" dirty="0">
              <a:solidFill>
                <a:srgbClr val="7030A0"/>
              </a:solidFill>
            </a:endParaRPr>
          </a:p>
        </p:txBody>
      </p:sp>
      <p:pic>
        <p:nvPicPr>
          <p:cNvPr id="8194" name="Picture 2">
            <a:extLst>
              <a:ext uri="{FF2B5EF4-FFF2-40B4-BE49-F238E27FC236}">
                <a16:creationId xmlns:a16="http://schemas.microsoft.com/office/drawing/2014/main" id="{3F49FAFD-C25A-4434-A016-D1D377D2F5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57" y="288600"/>
            <a:ext cx="4002157" cy="4002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887F9D-4764-4CCE-A305-C0AF8BB1F79D}"/>
              </a:ext>
            </a:extLst>
          </p:cNvPr>
          <p:cNvSpPr txBox="1"/>
          <p:nvPr/>
        </p:nvSpPr>
        <p:spPr>
          <a:xfrm>
            <a:off x="6383732" y="3171303"/>
            <a:ext cx="5622135" cy="584775"/>
          </a:xfrm>
          <a:prstGeom prst="rect">
            <a:avLst/>
          </a:prstGeom>
          <a:noFill/>
        </p:spPr>
        <p:txBody>
          <a:bodyPr wrap="square" rtlCol="0">
            <a:spAutoFit/>
          </a:bodyPr>
          <a:lstStyle/>
          <a:p>
            <a:r>
              <a:rPr lang="en-US" sz="2000" dirty="0"/>
              <a:t> </a:t>
            </a:r>
            <a:r>
              <a:rPr lang="en-US" sz="3200" dirty="0">
                <a:latin typeface="Comic Sans MS" panose="030F0702030302020204" pitchFamily="66" charset="0"/>
                <a:hlinkClick r:id="rId5"/>
              </a:rPr>
              <a:t>INSPIRATIONAL VIDEO</a:t>
            </a:r>
            <a:endParaRPr lang="en-US" sz="2000" dirty="0">
              <a:latin typeface="Comic Sans MS" panose="030F0702030302020204" pitchFamily="66" charset="0"/>
            </a:endParaRPr>
          </a:p>
        </p:txBody>
      </p:sp>
      <p:sp>
        <p:nvSpPr>
          <p:cNvPr id="5" name="TextBox 4">
            <a:extLst>
              <a:ext uri="{FF2B5EF4-FFF2-40B4-BE49-F238E27FC236}">
                <a16:creationId xmlns:a16="http://schemas.microsoft.com/office/drawing/2014/main" id="{5BD97C17-2C70-428E-9E93-CF9454D46C4A}"/>
              </a:ext>
            </a:extLst>
          </p:cNvPr>
          <p:cNvSpPr txBox="1"/>
          <p:nvPr/>
        </p:nvSpPr>
        <p:spPr>
          <a:xfrm>
            <a:off x="895691" y="4584101"/>
            <a:ext cx="4030270" cy="584775"/>
          </a:xfrm>
          <a:prstGeom prst="rect">
            <a:avLst/>
          </a:prstGeom>
          <a:noFill/>
        </p:spPr>
        <p:txBody>
          <a:bodyPr wrap="none" rtlCol="0">
            <a:spAutoFit/>
          </a:bodyPr>
          <a:lstStyle/>
          <a:p>
            <a:r>
              <a:rPr lang="en-US" sz="3200" dirty="0">
                <a:latin typeface="Comic Sans MS" panose="030F0702030302020204" pitchFamily="66" charset="0"/>
                <a:hlinkClick r:id="rId6"/>
              </a:rPr>
              <a:t>EXAM PREP LINKS</a:t>
            </a:r>
            <a:endParaRPr lang="en-US" sz="3200" dirty="0">
              <a:latin typeface="Comic Sans MS" panose="030F0702030302020204" pitchFamily="66" charset="0"/>
            </a:endParaRPr>
          </a:p>
        </p:txBody>
      </p:sp>
      <p:sp>
        <p:nvSpPr>
          <p:cNvPr id="3" name="TextBox 2">
            <a:extLst>
              <a:ext uri="{FF2B5EF4-FFF2-40B4-BE49-F238E27FC236}">
                <a16:creationId xmlns:a16="http://schemas.microsoft.com/office/drawing/2014/main" id="{D8BE1627-2378-41BA-B820-B65C0A75A888}"/>
              </a:ext>
            </a:extLst>
          </p:cNvPr>
          <p:cNvSpPr txBox="1"/>
          <p:nvPr/>
        </p:nvSpPr>
        <p:spPr>
          <a:xfrm>
            <a:off x="7924800" y="4134678"/>
            <a:ext cx="237566" cy="369332"/>
          </a:xfrm>
          <a:prstGeom prst="rect">
            <a:avLst/>
          </a:prstGeom>
          <a:noFill/>
        </p:spPr>
        <p:txBody>
          <a:bodyPr wrap="none" rtlCol="0">
            <a:spAutoFit/>
          </a:bodyPr>
          <a:lstStyle/>
          <a:p>
            <a:r>
              <a:rPr lang="en-US" dirty="0"/>
              <a:t> </a:t>
            </a:r>
          </a:p>
        </p:txBody>
      </p:sp>
      <p:sp>
        <p:nvSpPr>
          <p:cNvPr id="7" name="TextBox 6">
            <a:extLst>
              <a:ext uri="{FF2B5EF4-FFF2-40B4-BE49-F238E27FC236}">
                <a16:creationId xmlns:a16="http://schemas.microsoft.com/office/drawing/2014/main" id="{A3AC3AE2-053E-4091-ABFD-4A538C54A132}"/>
              </a:ext>
            </a:extLst>
          </p:cNvPr>
          <p:cNvSpPr txBox="1"/>
          <p:nvPr/>
        </p:nvSpPr>
        <p:spPr>
          <a:xfrm>
            <a:off x="7380499" y="5916135"/>
            <a:ext cx="428033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 Info at beginning is from old format</a:t>
            </a:r>
          </a:p>
        </p:txBody>
      </p:sp>
      <p:pic>
        <p:nvPicPr>
          <p:cNvPr id="2050" name="Picture 2">
            <a:extLst>
              <a:ext uri="{FF2B5EF4-FFF2-40B4-BE49-F238E27FC236}">
                <a16:creationId xmlns:a16="http://schemas.microsoft.com/office/drawing/2014/main" id="{3B80EBE8-C795-4238-8E21-68081C069FF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200098" y="340045"/>
            <a:ext cx="2770947" cy="18524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364E821-D944-46C4-BDFD-6E0A40B63CCD}"/>
              </a:ext>
            </a:extLst>
          </p:cNvPr>
          <p:cNvSpPr txBox="1"/>
          <p:nvPr/>
        </p:nvSpPr>
        <p:spPr>
          <a:xfrm>
            <a:off x="7540488" y="2256771"/>
            <a:ext cx="2770947" cy="584775"/>
          </a:xfrm>
          <a:prstGeom prst="rect">
            <a:avLst/>
          </a:prstGeom>
          <a:noFill/>
        </p:spPr>
        <p:txBody>
          <a:bodyPr wrap="square">
            <a:spAutoFit/>
          </a:bodyPr>
          <a:lstStyle/>
          <a:p>
            <a:r>
              <a:rPr lang="en-US" sz="3200" dirty="0">
                <a:solidFill>
                  <a:srgbClr val="FF0000"/>
                </a:solidFill>
                <a:latin typeface="Comic Sans MS" panose="030F0702030302020204" pitchFamily="66" charset="0"/>
              </a:rPr>
              <a:t>FIRE UP ! ! ! !</a:t>
            </a:r>
            <a:endParaRPr lang="en-US" sz="3200" dirty="0"/>
          </a:p>
        </p:txBody>
      </p:sp>
      <p:pic>
        <p:nvPicPr>
          <p:cNvPr id="8" name="Online Media 7" title="AP Bio Exam Inspirational Video">
            <a:hlinkClick r:id="" action="ppaction://media"/>
            <a:extLst>
              <a:ext uri="{FF2B5EF4-FFF2-40B4-BE49-F238E27FC236}">
                <a16:creationId xmlns:a16="http://schemas.microsoft.com/office/drawing/2014/main" id="{47749806-55D9-48B0-9A70-B7764C7C1BAC}"/>
              </a:ext>
            </a:extLst>
          </p:cNvPr>
          <p:cNvPicPr>
            <a:picLocks noRot="1" noChangeAspect="1"/>
          </p:cNvPicPr>
          <p:nvPr>
            <a:videoFile r:link="rId1"/>
          </p:nvPr>
        </p:nvPicPr>
        <p:blipFill>
          <a:blip r:embed="rId8"/>
          <a:stretch>
            <a:fillRect/>
          </a:stretch>
        </p:blipFill>
        <p:spPr>
          <a:xfrm>
            <a:off x="7632230" y="3923988"/>
            <a:ext cx="2540000" cy="1905000"/>
          </a:xfrm>
          <a:prstGeom prst="rect">
            <a:avLst/>
          </a:prstGeom>
        </p:spPr>
      </p:pic>
      <p:sp>
        <p:nvSpPr>
          <p:cNvPr id="6" name="TextBox 5">
            <a:extLst>
              <a:ext uri="{FF2B5EF4-FFF2-40B4-BE49-F238E27FC236}">
                <a16:creationId xmlns:a16="http://schemas.microsoft.com/office/drawing/2014/main" id="{60A5A2B3-6B85-4C76-BB0F-E276D92F6E30}"/>
              </a:ext>
            </a:extLst>
          </p:cNvPr>
          <p:cNvSpPr txBox="1"/>
          <p:nvPr/>
        </p:nvSpPr>
        <p:spPr>
          <a:xfrm>
            <a:off x="2650435" y="5392915"/>
            <a:ext cx="3357009" cy="707886"/>
          </a:xfrm>
          <a:prstGeom prst="rect">
            <a:avLst/>
          </a:prstGeom>
          <a:noFill/>
        </p:spPr>
        <p:txBody>
          <a:bodyPr wrap="none" rtlCol="0">
            <a:spAutoFit/>
          </a:bodyPr>
          <a:lstStyle/>
          <a:p>
            <a:r>
              <a:rPr lang="en-US" sz="4000" b="1" dirty="0">
                <a:latin typeface="Comic Sans MS" panose="030F0702030302020204" pitchFamily="66" charset="0"/>
              </a:rPr>
              <a:t>GOOD LUCK!</a:t>
            </a:r>
          </a:p>
        </p:txBody>
      </p:sp>
    </p:spTree>
    <p:extLst>
      <p:ext uri="{BB962C8B-B14F-4D97-AF65-F5344CB8AC3E}">
        <p14:creationId xmlns:p14="http://schemas.microsoft.com/office/powerpoint/2010/main" val="408217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8"/>
                </p:tgtEl>
              </p:cMediaNode>
            </p:video>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8"/>
                                        </p:tgtEl>
                                      </p:cBhvr>
                                    </p:cmd>
                                  </p:childTnLst>
                                </p:cTn>
                              </p:par>
                            </p:childTnLst>
                          </p:cTn>
                        </p:par>
                      </p:childTnLst>
                    </p:cTn>
                  </p:par>
                </p:childTnLst>
              </p:cTn>
              <p:nextCondLst>
                <p:cond evt="onClick" delay="0">
                  <p:tgtEl>
                    <p:spTgt spid="8"/>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DC521B-D7E4-471A-B9D0-3556D2912B97}"/>
              </a:ext>
            </a:extLst>
          </p:cNvPr>
          <p:cNvSpPr txBox="1"/>
          <p:nvPr/>
        </p:nvSpPr>
        <p:spPr>
          <a:xfrm>
            <a:off x="122829" y="218364"/>
            <a:ext cx="1467068" cy="646331"/>
          </a:xfrm>
          <a:prstGeom prst="rect">
            <a:avLst/>
          </a:prstGeom>
          <a:noFill/>
        </p:spPr>
        <p:txBody>
          <a:bodyPr wrap="none" rtlCol="0">
            <a:spAutoFit/>
          </a:bodyPr>
          <a:lstStyle/>
          <a:p>
            <a:r>
              <a:rPr lang="en-US" sz="3600" dirty="0">
                <a:latin typeface="Comic Sans MS" panose="030F0702030302020204" pitchFamily="66" charset="0"/>
              </a:rPr>
              <a:t>FRQ’s</a:t>
            </a:r>
            <a:endParaRPr lang="en-US" sz="3600" dirty="0">
              <a:solidFill>
                <a:srgbClr val="FF00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52F9CA51-4742-4CD8-9F49-DB8337402B76}"/>
              </a:ext>
            </a:extLst>
          </p:cNvPr>
          <p:cNvSpPr>
            <a:spLocks noGrp="1"/>
          </p:cNvSpPr>
          <p:nvPr>
            <p:ph idx="1"/>
          </p:nvPr>
        </p:nvSpPr>
        <p:spPr>
          <a:xfrm>
            <a:off x="198590" y="1236288"/>
            <a:ext cx="9729774" cy="1559521"/>
          </a:xfrm>
        </p:spPr>
        <p:txBody>
          <a:bodyPr>
            <a:normAutofit fontScale="92500" lnSpcReduction="20000"/>
          </a:bodyPr>
          <a:lstStyle/>
          <a:p>
            <a:pPr marL="0" indent="0">
              <a:buNone/>
            </a:pPr>
            <a:r>
              <a:rPr lang="en-US" sz="3600" dirty="0">
                <a:latin typeface="Comic Sans MS" panose="030F0702030302020204" pitchFamily="66" charset="0"/>
              </a:rPr>
              <a:t>On a big point question even if you can’t answer all the parts look to see if there are one or two parts you know something about and answer those.</a:t>
            </a:r>
          </a:p>
          <a:p>
            <a:pPr marL="0" indent="0">
              <a:buNone/>
            </a:pPr>
            <a:endParaRPr lang="en-US" sz="3600" dirty="0">
              <a:latin typeface="Comic Sans MS" panose="030F0702030302020204" pitchFamily="66" charset="0"/>
            </a:endParaRPr>
          </a:p>
          <a:p>
            <a:pPr marL="0" indent="0">
              <a:buNone/>
            </a:pPr>
            <a:endParaRPr lang="en-US" sz="3600" dirty="0">
              <a:latin typeface="Comic Sans MS" panose="030F0702030302020204" pitchFamily="66" charset="0"/>
            </a:endParaRPr>
          </a:p>
        </p:txBody>
      </p:sp>
      <p:pic>
        <p:nvPicPr>
          <p:cNvPr id="4" name="Picture 2">
            <a:extLst>
              <a:ext uri="{FF2B5EF4-FFF2-40B4-BE49-F238E27FC236}">
                <a16:creationId xmlns:a16="http://schemas.microsoft.com/office/drawing/2014/main" id="{D70C5559-69FE-40F8-969A-E2DAB814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15" y="2926657"/>
            <a:ext cx="1767439" cy="22710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958332-E263-4D5B-BE8B-82BD53A83C2A}"/>
              </a:ext>
            </a:extLst>
          </p:cNvPr>
          <p:cNvSpPr txBox="1"/>
          <p:nvPr/>
        </p:nvSpPr>
        <p:spPr>
          <a:xfrm>
            <a:off x="2295938" y="3324023"/>
            <a:ext cx="7152861" cy="600164"/>
          </a:xfrm>
          <a:prstGeom prst="rect">
            <a:avLst/>
          </a:prstGeom>
          <a:noFill/>
        </p:spPr>
        <p:txBody>
          <a:bodyPr wrap="square">
            <a:spAutoFit/>
          </a:bodyPr>
          <a:lstStyle/>
          <a:p>
            <a:pPr marL="0" indent="0">
              <a:buNone/>
            </a:pPr>
            <a:r>
              <a:rPr lang="en-US" sz="3300" dirty="0">
                <a:latin typeface="Comic Sans MS" panose="030F0702030302020204" pitchFamily="66" charset="0"/>
              </a:rPr>
              <a:t>Describe it, if you can’t name it.</a:t>
            </a:r>
          </a:p>
        </p:txBody>
      </p:sp>
      <p:sp>
        <p:nvSpPr>
          <p:cNvPr id="8" name="TextBox 7">
            <a:extLst>
              <a:ext uri="{FF2B5EF4-FFF2-40B4-BE49-F238E27FC236}">
                <a16:creationId xmlns:a16="http://schemas.microsoft.com/office/drawing/2014/main" id="{8309DA45-D098-466E-A6B3-262E46C452AB}"/>
              </a:ext>
            </a:extLst>
          </p:cNvPr>
          <p:cNvSpPr txBox="1"/>
          <p:nvPr/>
        </p:nvSpPr>
        <p:spPr>
          <a:xfrm>
            <a:off x="0" y="-3280"/>
            <a:ext cx="9220199" cy="261610"/>
          </a:xfrm>
          <a:prstGeom prst="rect">
            <a:avLst/>
          </a:prstGeom>
          <a:noFill/>
        </p:spPr>
        <p:txBody>
          <a:bodyPr wrap="square">
            <a:spAutoFit/>
          </a:bodyPr>
          <a:lstStyle/>
          <a:p>
            <a:r>
              <a:rPr lang="en-US" sz="1050" dirty="0">
                <a:latin typeface="Arial" panose="020B0604020202020204" pitchFamily="34" charset="0"/>
                <a:cs typeface="Arial" panose="020B0604020202020204" pitchFamily="34" charset="0"/>
              </a:rPr>
              <a:t>https://media.istockphoto.com/illustrations/brain-freeze-illustration-id166010577</a:t>
            </a:r>
          </a:p>
        </p:txBody>
      </p:sp>
      <p:pic>
        <p:nvPicPr>
          <p:cNvPr id="1026" name="Picture 2" descr="Thinking Cartoon Gif - ClipArt Best">
            <a:extLst>
              <a:ext uri="{FF2B5EF4-FFF2-40B4-BE49-F238E27FC236}">
                <a16:creationId xmlns:a16="http://schemas.microsoft.com/office/drawing/2014/main" id="{5A80C3EE-1328-4E7E-9FC7-8BFC81C622B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28364" y="218364"/>
            <a:ext cx="1663818" cy="24402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54547A6-248E-4096-916E-89C85BEC7C59}"/>
              </a:ext>
            </a:extLst>
          </p:cNvPr>
          <p:cNvSpPr txBox="1"/>
          <p:nvPr/>
        </p:nvSpPr>
        <p:spPr>
          <a:xfrm>
            <a:off x="7424530" y="41030"/>
            <a:ext cx="6129130" cy="261610"/>
          </a:xfrm>
          <a:prstGeom prst="rect">
            <a:avLst/>
          </a:prstGeom>
          <a:noFill/>
        </p:spPr>
        <p:txBody>
          <a:bodyPr wrap="square">
            <a:spAutoFit/>
          </a:bodyPr>
          <a:lstStyle/>
          <a:p>
            <a:r>
              <a:rPr lang="en-US" sz="1050" dirty="0"/>
              <a:t>http://www.clipartbest.com/thinking-cartoon-gif</a:t>
            </a:r>
          </a:p>
        </p:txBody>
      </p:sp>
    </p:spTree>
    <p:extLst>
      <p:ext uri="{BB962C8B-B14F-4D97-AF65-F5344CB8AC3E}">
        <p14:creationId xmlns:p14="http://schemas.microsoft.com/office/powerpoint/2010/main" val="100343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2D3FF4-68E6-4497-B063-59006A7F6878}"/>
              </a:ext>
            </a:extLst>
          </p:cNvPr>
          <p:cNvSpPr/>
          <p:nvPr/>
        </p:nvSpPr>
        <p:spPr>
          <a:xfrm>
            <a:off x="120398" y="6442792"/>
            <a:ext cx="12192000" cy="400110"/>
          </a:xfrm>
          <a:prstGeom prst="rect">
            <a:avLst/>
          </a:prstGeom>
        </p:spPr>
        <p:txBody>
          <a:bodyPr wrap="square">
            <a:spAutoFit/>
          </a:bodyPr>
          <a:lstStyle/>
          <a:p>
            <a:r>
              <a:rPr lang="en-US" sz="1000" dirty="0">
                <a:solidFill>
                  <a:srgbClr val="7030A0"/>
                </a:solidFill>
                <a:latin typeface="Comic Sans MS" panose="030F0702030302020204" pitchFamily="66" charset="0"/>
              </a:rPr>
              <a:t>https://www.facebook.com/photo.php?fbid=10156868450043937&amp;set=gm.2311799459086488&amp;type=3&amp;theater&amp;ifg=1</a:t>
            </a:r>
          </a:p>
          <a:p>
            <a:r>
              <a:rPr lang="en-US" sz="1000" dirty="0"/>
              <a:t>https://www.facebook.com/photo.php?fbid=10216725116578015&amp;set=gm.2308940229372411&amp;type=3&amp;theater&amp;ifg=1</a:t>
            </a:r>
          </a:p>
        </p:txBody>
      </p:sp>
      <p:pic>
        <p:nvPicPr>
          <p:cNvPr id="6" name="Picture 5">
            <a:extLst>
              <a:ext uri="{FF2B5EF4-FFF2-40B4-BE49-F238E27FC236}">
                <a16:creationId xmlns:a16="http://schemas.microsoft.com/office/drawing/2014/main" id="{F74A5434-23F6-48CE-AC55-513A28D48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034" y="2154145"/>
            <a:ext cx="5609551" cy="3458276"/>
          </a:xfrm>
          <a:prstGeom prst="rect">
            <a:avLst/>
          </a:prstGeom>
        </p:spPr>
      </p:pic>
      <p:sp>
        <p:nvSpPr>
          <p:cNvPr id="2" name="TextBox 1">
            <a:extLst>
              <a:ext uri="{FF2B5EF4-FFF2-40B4-BE49-F238E27FC236}">
                <a16:creationId xmlns:a16="http://schemas.microsoft.com/office/drawing/2014/main" id="{EE9E3BAA-2996-4BE6-A28A-9F6979EE0116}"/>
              </a:ext>
            </a:extLst>
          </p:cNvPr>
          <p:cNvSpPr txBox="1"/>
          <p:nvPr/>
        </p:nvSpPr>
        <p:spPr>
          <a:xfrm>
            <a:off x="510363" y="215153"/>
            <a:ext cx="3429144" cy="1938992"/>
          </a:xfrm>
          <a:prstGeom prst="rect">
            <a:avLst/>
          </a:prstGeom>
          <a:noFill/>
        </p:spPr>
        <p:txBody>
          <a:bodyPr wrap="none" rtlCol="0">
            <a:spAutoFit/>
          </a:bodyPr>
          <a:lstStyle/>
          <a:p>
            <a:r>
              <a:rPr lang="en-US" sz="6000" dirty="0">
                <a:latin typeface="Comic Sans MS" panose="030F0702030302020204" pitchFamily="66" charset="0"/>
              </a:rPr>
              <a:t>WRITE </a:t>
            </a:r>
          </a:p>
          <a:p>
            <a:r>
              <a:rPr lang="en-US" sz="6000" dirty="0">
                <a:latin typeface="Comic Sans MS" panose="030F0702030302020204" pitchFamily="66" charset="0"/>
              </a:rPr>
              <a:t>LEGIBLY</a:t>
            </a:r>
          </a:p>
        </p:txBody>
      </p:sp>
      <p:pic>
        <p:nvPicPr>
          <p:cNvPr id="5" name="Picture 4">
            <a:extLst>
              <a:ext uri="{FF2B5EF4-FFF2-40B4-BE49-F238E27FC236}">
                <a16:creationId xmlns:a16="http://schemas.microsoft.com/office/drawing/2014/main" id="{93F47DCB-3FB5-42AF-A998-DE1DFA76D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897" y="215153"/>
            <a:ext cx="5603644" cy="5603644"/>
          </a:xfrm>
          <a:prstGeom prst="rect">
            <a:avLst/>
          </a:prstGeom>
        </p:spPr>
      </p:pic>
    </p:spTree>
    <p:extLst>
      <p:ext uri="{BB962C8B-B14F-4D97-AF65-F5344CB8AC3E}">
        <p14:creationId xmlns:p14="http://schemas.microsoft.com/office/powerpoint/2010/main" val="294648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0" y="188843"/>
            <a:ext cx="12822842" cy="6480314"/>
          </a:xfrm>
        </p:spPr>
        <p:txBody>
          <a:bodyPr>
            <a:normAutofit/>
          </a:bodyPr>
          <a:lstStyle/>
          <a:p>
            <a:pPr marL="0" indent="0">
              <a:buNone/>
            </a:pPr>
            <a:r>
              <a:rPr lang="en-US" sz="5400" dirty="0">
                <a:latin typeface="Comic Sans MS" panose="030F0702030302020204" pitchFamily="66" charset="0"/>
              </a:rPr>
              <a:t>FORGET WHAT YOUR ENGLISH TEACHER TOLD YOU ABOUT WRITING ESSAYS!</a:t>
            </a:r>
            <a:br>
              <a:rPr lang="en-US" sz="5400" dirty="0">
                <a:latin typeface="Comic Sans MS" panose="030F0702030302020204" pitchFamily="66" charset="0"/>
              </a:rPr>
            </a:br>
            <a:endParaRPr lang="en-US" sz="5400" dirty="0">
              <a:latin typeface="Comic Sans MS" panose="030F0702030302020204" pitchFamily="66" charset="0"/>
            </a:endParaRPr>
          </a:p>
          <a:p>
            <a:pPr marL="0" indent="0">
              <a:buNone/>
            </a:pPr>
            <a:r>
              <a:rPr lang="en-US" sz="6000" dirty="0">
                <a:latin typeface="Comic Sans MS" panose="030F0702030302020204" pitchFamily="66" charset="0"/>
              </a:rPr>
              <a:t>GET TO THE GUTS!</a:t>
            </a:r>
            <a:endParaRPr lang="en-US" sz="5400" dirty="0">
              <a:latin typeface="Comic Sans MS" panose="030F0702030302020204" pitchFamily="66" charset="0"/>
            </a:endParaRPr>
          </a:p>
          <a:p>
            <a:r>
              <a:rPr lang="en-US" sz="4800" dirty="0">
                <a:latin typeface="Comic Sans MS" panose="030F0702030302020204" pitchFamily="66" charset="0"/>
              </a:rPr>
              <a:t> </a:t>
            </a:r>
            <a:r>
              <a:rPr lang="en-US" sz="4400" dirty="0">
                <a:latin typeface="Comic Sans MS" panose="030F0702030302020204" pitchFamily="66" charset="0"/>
              </a:rPr>
              <a:t>NO introductory/closing paragraphs</a:t>
            </a:r>
          </a:p>
          <a:p>
            <a:r>
              <a:rPr lang="en-US" sz="4400" dirty="0">
                <a:latin typeface="Comic Sans MS" panose="030F0702030302020204" pitchFamily="66" charset="0"/>
              </a:rPr>
              <a:t> DON’T rewrite the ? stem in your answer !!!</a:t>
            </a:r>
          </a:p>
          <a:p>
            <a:pPr marL="0" indent="0">
              <a:buNone/>
            </a:pPr>
            <a:endParaRPr lang="en-US" sz="4800" dirty="0">
              <a:latin typeface="Comic Sans MS" panose="030F0702030302020204" pitchFamily="66" charset="0"/>
            </a:endParaRPr>
          </a:p>
          <a:p>
            <a:pPr marL="0" indent="0">
              <a:buNone/>
            </a:pPr>
            <a:endParaRPr lang="en-US" sz="3200" dirty="0">
              <a:latin typeface="Comic Sans MS" panose="030F0702030302020204" pitchFamily="66" charset="0"/>
            </a:endParaRPr>
          </a:p>
          <a:p>
            <a:pPr marL="0" indent="0">
              <a:buNone/>
            </a:pPr>
            <a:endParaRPr lang="en-US" sz="3200" dirty="0">
              <a:latin typeface="Comic Sans MS" panose="030F0702030302020204" pitchFamily="66" charset="0"/>
            </a:endParaRPr>
          </a:p>
          <a:p>
            <a:pPr marL="0" indent="0">
              <a:buNone/>
            </a:pPr>
            <a:endParaRPr lang="en-US" sz="3200" dirty="0">
              <a:latin typeface="Comic Sans MS" panose="030F0702030302020204" pitchFamily="66" charset="0"/>
            </a:endParaRPr>
          </a:p>
          <a:p>
            <a:pPr marL="0" indent="0">
              <a:buNone/>
            </a:pPr>
            <a:endParaRPr lang="en-US" sz="3600" dirty="0">
              <a:latin typeface="Comic Sans MS" panose="030F0702030302020204" pitchFamily="66" charset="0"/>
            </a:endParaRPr>
          </a:p>
        </p:txBody>
      </p:sp>
    </p:spTree>
    <p:extLst>
      <p:ext uri="{BB962C8B-B14F-4D97-AF65-F5344CB8AC3E}">
        <p14:creationId xmlns:p14="http://schemas.microsoft.com/office/powerpoint/2010/main" val="280308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0" y="159026"/>
            <a:ext cx="12072730" cy="6930887"/>
          </a:xfrm>
        </p:spPr>
        <p:txBody>
          <a:bodyPr>
            <a:normAutofit/>
          </a:bodyPr>
          <a:lstStyle/>
          <a:p>
            <a:pPr marL="0" indent="0">
              <a:buNone/>
            </a:pPr>
            <a:r>
              <a:rPr lang="en-US" sz="5200" dirty="0">
                <a:latin typeface="Comic Sans MS" panose="030F0702030302020204" pitchFamily="66" charset="0"/>
              </a:rPr>
              <a:t>THESE ARE ESSAY QUESTIONS!</a:t>
            </a:r>
            <a:br>
              <a:rPr lang="en-US" sz="5200" dirty="0">
                <a:latin typeface="Comic Sans MS" panose="030F0702030302020204" pitchFamily="66" charset="0"/>
              </a:rPr>
            </a:br>
            <a:br>
              <a:rPr lang="en-US" sz="5200" dirty="0">
                <a:latin typeface="Comic Sans MS" panose="030F0702030302020204" pitchFamily="66" charset="0"/>
              </a:rPr>
            </a:br>
            <a:r>
              <a:rPr lang="en-US" sz="5200" dirty="0">
                <a:latin typeface="Comic Sans MS" panose="030F0702030302020204" pitchFamily="66" charset="0"/>
              </a:rPr>
              <a:t>~ </a:t>
            </a:r>
            <a:r>
              <a:rPr lang="en-US" sz="4000" dirty="0">
                <a:latin typeface="Comic Sans MS" panose="030F0702030302020204" pitchFamily="66" charset="0"/>
              </a:rPr>
              <a:t>USE COMPLETE SENTENCES </a:t>
            </a:r>
          </a:p>
          <a:p>
            <a:pPr marL="0" indent="0">
              <a:buNone/>
            </a:pPr>
            <a:r>
              <a:rPr lang="en-US" sz="4000" dirty="0">
                <a:latin typeface="Comic Sans MS" panose="030F0702030302020204" pitchFamily="66" charset="0"/>
              </a:rPr>
              <a:t>~ NO BULLETS*</a:t>
            </a:r>
          </a:p>
          <a:p>
            <a:pPr marL="0" indent="0">
              <a:buNone/>
            </a:pPr>
            <a:endParaRPr lang="en-US" sz="4000" dirty="0">
              <a:latin typeface="Comic Sans MS" panose="030F0702030302020204" pitchFamily="66" charset="0"/>
            </a:endParaRPr>
          </a:p>
          <a:p>
            <a:pPr marL="0" indent="0">
              <a:buNone/>
            </a:pPr>
            <a:r>
              <a:rPr lang="en-US" sz="4000" dirty="0">
                <a:latin typeface="Comic Sans MS" panose="030F0702030302020204" pitchFamily="66" charset="0"/>
              </a:rPr>
              <a:t>* UNLESS THE POWER WORDS ASK YOU TO  </a:t>
            </a:r>
            <a:br>
              <a:rPr lang="en-US" sz="4000" dirty="0">
                <a:latin typeface="Comic Sans MS" panose="030F0702030302020204" pitchFamily="66" charset="0"/>
              </a:rPr>
            </a:br>
            <a:r>
              <a:rPr lang="en-US" sz="4000" dirty="0">
                <a:latin typeface="Comic Sans MS" panose="030F0702030302020204" pitchFamily="66" charset="0"/>
              </a:rPr>
              <a:t>         </a:t>
            </a:r>
            <a:r>
              <a:rPr lang="en-US" sz="4000" dirty="0">
                <a:solidFill>
                  <a:srgbClr val="FF0000"/>
                </a:solidFill>
                <a:latin typeface="Comic Sans MS" panose="030F0702030302020204" pitchFamily="66" charset="0"/>
              </a:rPr>
              <a:t>IDENTIFY</a:t>
            </a:r>
            <a:r>
              <a:rPr lang="en-US" sz="4000" dirty="0">
                <a:latin typeface="Comic Sans MS" panose="030F0702030302020204" pitchFamily="66" charset="0"/>
              </a:rPr>
              <a:t> or </a:t>
            </a:r>
            <a:r>
              <a:rPr lang="en-US" sz="4000" dirty="0">
                <a:solidFill>
                  <a:srgbClr val="FF0000"/>
                </a:solidFill>
                <a:latin typeface="Comic Sans MS" panose="030F0702030302020204" pitchFamily="66" charset="0"/>
              </a:rPr>
              <a:t>LIST</a:t>
            </a:r>
          </a:p>
          <a:p>
            <a:pPr marL="0" indent="0">
              <a:buNone/>
            </a:pPr>
            <a:endParaRPr lang="en-US" sz="4000" dirty="0">
              <a:latin typeface="Comic Sans MS" panose="030F0702030302020204" pitchFamily="66" charset="0"/>
            </a:endParaRPr>
          </a:p>
          <a:p>
            <a:pPr marL="0" indent="0">
              <a:buNone/>
            </a:pPr>
            <a:endParaRPr lang="en-US" sz="4000" dirty="0">
              <a:latin typeface="Comic Sans MS" panose="030F0702030302020204" pitchFamily="66" charset="0"/>
            </a:endParaRPr>
          </a:p>
          <a:p>
            <a:pPr marL="0" indent="0">
              <a:buNone/>
            </a:pPr>
            <a:endParaRPr lang="en-US" sz="4000" dirty="0">
              <a:latin typeface="Comic Sans MS" panose="030F0702030302020204" pitchFamily="66" charset="0"/>
            </a:endParaRPr>
          </a:p>
          <a:p>
            <a:pPr marL="0" indent="0">
              <a:buNone/>
            </a:pPr>
            <a:endParaRPr lang="en-US" sz="3600" dirty="0">
              <a:latin typeface="Comic Sans MS" panose="030F0702030302020204" pitchFamily="66" charset="0"/>
            </a:endParaRPr>
          </a:p>
          <a:p>
            <a:pPr marL="0" indent="0">
              <a:buNone/>
            </a:pPr>
            <a:endParaRPr lang="en-US" sz="3600" dirty="0">
              <a:latin typeface="Comic Sans MS" panose="030F0702030302020204" pitchFamily="66" charset="0"/>
            </a:endParaRPr>
          </a:p>
        </p:txBody>
      </p:sp>
    </p:spTree>
    <p:extLst>
      <p:ext uri="{BB962C8B-B14F-4D97-AF65-F5344CB8AC3E}">
        <p14:creationId xmlns:p14="http://schemas.microsoft.com/office/powerpoint/2010/main" val="181310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7ABC8AB-1769-4E78-8508-C4CDD7DFDC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23" b="8929"/>
          <a:stretch/>
        </p:blipFill>
        <p:spPr>
          <a:xfrm>
            <a:off x="178694" y="659236"/>
            <a:ext cx="11858752" cy="5915559"/>
          </a:xfrm>
        </p:spPr>
      </p:pic>
      <p:sp>
        <p:nvSpPr>
          <p:cNvPr id="5" name="TextBox 4">
            <a:extLst>
              <a:ext uri="{FF2B5EF4-FFF2-40B4-BE49-F238E27FC236}">
                <a16:creationId xmlns:a16="http://schemas.microsoft.com/office/drawing/2014/main" id="{8EDC521B-D7E4-471A-B9D0-3556D2912B97}"/>
              </a:ext>
            </a:extLst>
          </p:cNvPr>
          <p:cNvSpPr txBox="1"/>
          <p:nvPr/>
        </p:nvSpPr>
        <p:spPr>
          <a:xfrm>
            <a:off x="0" y="152399"/>
            <a:ext cx="12370694" cy="584775"/>
          </a:xfrm>
          <a:prstGeom prst="rect">
            <a:avLst/>
          </a:prstGeom>
          <a:noFill/>
        </p:spPr>
        <p:txBody>
          <a:bodyPr wrap="none" rtlCol="0">
            <a:spAutoFit/>
          </a:bodyPr>
          <a:lstStyle/>
          <a:p>
            <a:r>
              <a:rPr lang="en-US" sz="3200" dirty="0">
                <a:latin typeface="Comic Sans MS" panose="030F0702030302020204" pitchFamily="66" charset="0"/>
              </a:rPr>
              <a:t>MAKE IT EASY FOR THE READER TO FIND YOUR ANSWERS</a:t>
            </a:r>
          </a:p>
        </p:txBody>
      </p:sp>
      <p:sp>
        <p:nvSpPr>
          <p:cNvPr id="6" name="Rectangle 5">
            <a:extLst>
              <a:ext uri="{FF2B5EF4-FFF2-40B4-BE49-F238E27FC236}">
                <a16:creationId xmlns:a16="http://schemas.microsoft.com/office/drawing/2014/main" id="{EDA92BE8-A313-46D5-AFB4-49BCEBA0EC0E}"/>
              </a:ext>
            </a:extLst>
          </p:cNvPr>
          <p:cNvSpPr/>
          <p:nvPr/>
        </p:nvSpPr>
        <p:spPr>
          <a:xfrm>
            <a:off x="178694" y="6574795"/>
            <a:ext cx="12192000" cy="261610"/>
          </a:xfrm>
          <a:prstGeom prst="rect">
            <a:avLst/>
          </a:prstGeom>
        </p:spPr>
        <p:txBody>
          <a:bodyPr wrap="square">
            <a:spAutoFit/>
          </a:bodyPr>
          <a:lstStyle/>
          <a:p>
            <a:r>
              <a:rPr lang="en-US" sz="1100" dirty="0">
                <a:solidFill>
                  <a:srgbClr val="7030A0"/>
                </a:solidFill>
                <a:latin typeface="Comic Sans MS" panose="030F0702030302020204" pitchFamily="66" charset="0"/>
              </a:rPr>
              <a:t>https://www.facebook.com/photo.php?fbid=10215152835950449&amp;set=gm.2311330409133393&amp;type=3&amp;theater&amp;ifg=1</a:t>
            </a:r>
          </a:p>
        </p:txBody>
      </p:sp>
    </p:spTree>
    <p:extLst>
      <p:ext uri="{BB962C8B-B14F-4D97-AF65-F5344CB8AC3E}">
        <p14:creationId xmlns:p14="http://schemas.microsoft.com/office/powerpoint/2010/main" val="3203663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2175</TotalTime>
  <Words>3858</Words>
  <Application>Microsoft Office PowerPoint</Application>
  <PresentationFormat>Widescreen</PresentationFormat>
  <Paragraphs>289</Paragraphs>
  <Slides>45</Slides>
  <Notes>1</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Arial</vt:lpstr>
      <vt:lpstr>Calibri</vt:lpstr>
      <vt:lpstr>Calibri Light</vt:lpstr>
      <vt:lpstr>Comic Sans MS</vt:lpstr>
      <vt:lpstr>Nixie One</vt:lpstr>
      <vt:lpstr>Roboto</vt:lpstr>
      <vt:lpstr>Times New Roman</vt:lpstr>
      <vt:lpstr>Varela Round</vt:lpstr>
      <vt:lpstr>Office Theme</vt:lpstr>
      <vt:lpstr>Puck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ANSWERS SHOULD BE COMPLETE!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ATP</vt:lpstr>
      <vt:lpstr>ATP</vt:lpstr>
      <vt:lpstr>PowerPoint Presentation</vt:lpstr>
      <vt:lpstr>60 Multiple choice questions (50% of Exam score) 90 minutes   ~ Discrete questions   ~ Question sets (4-5 ?’s)   Free Response Questions (FRQs) (50% of Exam score) 90 minutes  2 long questions (8-10 points)    ~ Interpret and evaluate experimental results    ~ Interpret and evaluate experimental results with graphing  4 short answer ?’s (4 points)   assess students’ understanding of the following:     ~ Scientific investigation     ~ Conceptual analysis     ~ Analysis of a model or visual representation     ~ Data analysis  *Grid in questions have been removed but mathematical calculations     will still be assessed in MC and FRQ sections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Riedell</dc:creator>
  <cp:lastModifiedBy>Kelly Riedell</cp:lastModifiedBy>
  <cp:revision>219</cp:revision>
  <dcterms:created xsi:type="dcterms:W3CDTF">2019-09-24T15:51:07Z</dcterms:created>
  <dcterms:modified xsi:type="dcterms:W3CDTF">2022-04-19T20:55:29Z</dcterms:modified>
</cp:coreProperties>
</file>